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64"/>
  </p:notesMasterIdLst>
  <p:handoutMasterIdLst>
    <p:handoutMasterId r:id="rId65"/>
  </p:handoutMasterIdLst>
  <p:sldIdLst>
    <p:sldId id="316" r:id="rId2"/>
    <p:sldId id="592" r:id="rId3"/>
    <p:sldId id="580" r:id="rId4"/>
    <p:sldId id="483" r:id="rId5"/>
    <p:sldId id="761" r:id="rId6"/>
    <p:sldId id="762" r:id="rId7"/>
    <p:sldId id="763" r:id="rId8"/>
    <p:sldId id="767" r:id="rId9"/>
    <p:sldId id="771" r:id="rId10"/>
    <p:sldId id="773" r:id="rId11"/>
    <p:sldId id="774" r:id="rId12"/>
    <p:sldId id="775" r:id="rId13"/>
    <p:sldId id="776" r:id="rId14"/>
    <p:sldId id="791" r:id="rId15"/>
    <p:sldId id="793" r:id="rId16"/>
    <p:sldId id="827" r:id="rId17"/>
    <p:sldId id="794" r:id="rId18"/>
    <p:sldId id="795" r:id="rId19"/>
    <p:sldId id="796" r:id="rId20"/>
    <p:sldId id="654" r:id="rId21"/>
    <p:sldId id="825" r:id="rId22"/>
    <p:sldId id="826" r:id="rId23"/>
    <p:sldId id="723" r:id="rId24"/>
    <p:sldId id="734" r:id="rId25"/>
    <p:sldId id="736" r:id="rId26"/>
    <p:sldId id="737" r:id="rId27"/>
    <p:sldId id="738" r:id="rId28"/>
    <p:sldId id="743" r:id="rId29"/>
    <p:sldId id="744" r:id="rId30"/>
    <p:sldId id="745" r:id="rId31"/>
    <p:sldId id="746" r:id="rId32"/>
    <p:sldId id="747" r:id="rId33"/>
    <p:sldId id="753" r:id="rId34"/>
    <p:sldId id="754" r:id="rId35"/>
    <p:sldId id="755" r:id="rId36"/>
    <p:sldId id="756" r:id="rId37"/>
    <p:sldId id="757" r:id="rId38"/>
    <p:sldId id="758" r:id="rId39"/>
    <p:sldId id="759" r:id="rId40"/>
    <p:sldId id="760" r:id="rId41"/>
    <p:sldId id="705" r:id="rId42"/>
    <p:sldId id="706" r:id="rId43"/>
    <p:sldId id="707" r:id="rId44"/>
    <p:sldId id="708" r:id="rId45"/>
    <p:sldId id="709" r:id="rId46"/>
    <p:sldId id="710" r:id="rId47"/>
    <p:sldId id="711" r:id="rId48"/>
    <p:sldId id="804" r:id="rId49"/>
    <p:sldId id="805" r:id="rId50"/>
    <p:sldId id="800" r:id="rId51"/>
    <p:sldId id="816" r:id="rId52"/>
    <p:sldId id="823" r:id="rId53"/>
    <p:sldId id="817" r:id="rId54"/>
    <p:sldId id="819" r:id="rId55"/>
    <p:sldId id="820" r:id="rId56"/>
    <p:sldId id="821" r:id="rId57"/>
    <p:sldId id="822" r:id="rId58"/>
    <p:sldId id="725" r:id="rId59"/>
    <p:sldId id="497" r:id="rId60"/>
    <p:sldId id="617" r:id="rId61"/>
    <p:sldId id="606" r:id="rId62"/>
    <p:sldId id="323" r:id="rId63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323">
          <p15:clr>
            <a:srgbClr val="A4A3A4"/>
          </p15:clr>
        </p15:guide>
        <p15:guide id="4" pos="6756">
          <p15:clr>
            <a:srgbClr val="A4A3A4"/>
          </p15:clr>
        </p15:guide>
        <p15:guide id="5" orient="horz" pos="3294">
          <p15:clr>
            <a:srgbClr val="A4A3A4"/>
          </p15:clr>
        </p15:guide>
        <p15:guide id="6" orient="horz" pos="2465">
          <p15:clr>
            <a:srgbClr val="A4A3A4"/>
          </p15:clr>
        </p15:guide>
        <p15:guide id="7" pos="248">
          <p15:clr>
            <a:srgbClr val="A4A3A4"/>
          </p15:clr>
        </p15:guide>
        <p15:guide id="8" pos="7573">
          <p15:clr>
            <a:srgbClr val="A4A3A4"/>
          </p15:clr>
        </p15:guide>
        <p15:guide id="9" pos="2751">
          <p15:clr>
            <a:srgbClr val="A4A3A4"/>
          </p15:clr>
        </p15:guide>
        <p15:guide id="10" orient="horz" pos="3503">
          <p15:clr>
            <a:srgbClr val="A4A3A4"/>
          </p15:clr>
        </p15:guide>
        <p15:guide id="1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llav Kulshreshth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0A"/>
    <a:srgbClr val="3FAE2A"/>
    <a:srgbClr val="DAD9D6"/>
    <a:srgbClr val="3B8640"/>
    <a:srgbClr val="818A8F"/>
    <a:srgbClr val="44697D"/>
    <a:srgbClr val="000000"/>
    <a:srgbClr val="1E1E1E"/>
    <a:srgbClr val="4EB139"/>
    <a:srgbClr val="E0E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1" autoAdjust="0"/>
    <p:restoredTop sz="88235" autoAdjust="0"/>
  </p:normalViewPr>
  <p:slideViewPr>
    <p:cSldViewPr snapToGrid="0" snapToObjects="1">
      <p:cViewPr>
        <p:scale>
          <a:sx n="94" d="100"/>
          <a:sy n="94" d="100"/>
        </p:scale>
        <p:origin x="-1360" y="-88"/>
      </p:cViewPr>
      <p:guideLst>
        <p:guide orient="horz" pos="2160"/>
        <p:guide orient="horz" pos="2323"/>
        <p:guide orient="horz" pos="3294"/>
        <p:guide orient="horz" pos="2465"/>
        <p:guide orient="horz" pos="3503"/>
        <p:guide pos="3840"/>
        <p:guide pos="6756"/>
        <p:guide pos="248"/>
        <p:guide pos="7573"/>
        <p:guide pos="2751"/>
        <p:guide/>
      </p:guideLst>
    </p:cSldViewPr>
  </p:slideViewPr>
  <p:outlineViewPr>
    <p:cViewPr>
      <p:scale>
        <a:sx n="33" d="100"/>
        <a:sy n="33" d="100"/>
      </p:scale>
      <p:origin x="0" y="34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95" d="100"/>
        <a:sy n="95" d="100"/>
      </p:scale>
      <p:origin x="0" y="1424"/>
    </p:cViewPr>
  </p:sorterViewPr>
  <p:notesViewPr>
    <p:cSldViewPr>
      <p:cViewPr>
        <p:scale>
          <a:sx n="205" d="100"/>
          <a:sy n="205" d="100"/>
        </p:scale>
        <p:origin x="-2232" y="3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interSettings" Target="printerSettings/printerSettings1.bin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D2BAC82F-8FB2-4738-860E-463491E56E7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8815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9173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37610"/>
            <a:ext cx="5486400" cy="442949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40642" y="8839200"/>
            <a:ext cx="2654958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200"/>
            </a:lvl1pPr>
          </a:lstStyle>
          <a:p>
            <a:r>
              <a:rPr lang="en-US" dirty="0"/>
              <a:t>Hortonworks: Powering the Future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00800" y="8839200"/>
            <a:ext cx="182742" cy="184666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200"/>
            </a:lvl1pPr>
          </a:lstStyle>
          <a:p>
            <a:fld id="{65F8852D-A642-44AF-93F0-4A3BD6E66C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9511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6213" indent="-176213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96875" indent="-220663" algn="l" defTabSz="1097280" rtl="0" eaLnBrk="1" latinLnBrk="0" hangingPunct="1">
      <a:buFont typeface="Calibri" pitchFamily="34" charset="0"/>
      <a:buChar char="‒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85750" indent="-285750" algn="l" defTabSz="1097280" rtl="0" eaLnBrk="1" latinLnBrk="0" hangingPunct="1">
      <a:buFont typeface="Arial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0866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2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26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849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87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b="0" dirty="0" smtClean="0"/>
              <a:t>User provides KDC Admin Account credentials to </a:t>
            </a:r>
            <a:r>
              <a:rPr lang="en-US" b="0" dirty="0" err="1" smtClean="0"/>
              <a:t>Ambari</a:t>
            </a:r>
            <a:endParaRPr lang="en-US" b="0" dirty="0" smtClean="0"/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connects to KDC, creates principals (Service and </a:t>
            </a:r>
            <a:r>
              <a:rPr lang="en-US" b="0" dirty="0" err="1" smtClean="0"/>
              <a:t>Ambari</a:t>
            </a:r>
            <a:r>
              <a:rPr lang="en-US" b="0" dirty="0" smtClean="0"/>
              <a:t>) needed for cluster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generates </a:t>
            </a:r>
            <a:r>
              <a:rPr lang="en-US" b="0" dirty="0" err="1" smtClean="0"/>
              <a:t>keytabs</a:t>
            </a:r>
            <a:r>
              <a:rPr lang="en-US" b="0" dirty="0" smtClean="0"/>
              <a:t> for the principals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distributes </a:t>
            </a:r>
            <a:r>
              <a:rPr lang="en-US" b="0" dirty="0" err="1" smtClean="0"/>
              <a:t>keytabs</a:t>
            </a:r>
            <a:r>
              <a:rPr lang="en-US" b="0" dirty="0" smtClean="0"/>
              <a:t> to </a:t>
            </a:r>
            <a:r>
              <a:rPr lang="en-US" b="0" dirty="0" err="1" smtClean="0"/>
              <a:t>Ambari</a:t>
            </a:r>
            <a:r>
              <a:rPr lang="en-US" b="0" dirty="0" smtClean="0"/>
              <a:t> Server and cluster hosts</a:t>
            </a:r>
          </a:p>
          <a:p>
            <a:pPr marL="548640" indent="-548640">
              <a:buFont typeface="+mj-lt"/>
              <a:buAutoNum type="arabicPeriod"/>
            </a:pPr>
            <a:r>
              <a:rPr lang="en-US" b="0" dirty="0" err="1" smtClean="0"/>
              <a:t>Ambari</a:t>
            </a:r>
            <a:r>
              <a:rPr lang="en-US" b="0" dirty="0" smtClean="0"/>
              <a:t> discards the KDC Admin Account credentials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58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92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7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84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9305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6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2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50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675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0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6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99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14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1400" dirty="0" smtClean="0"/>
              <a:t>Overrides any Service definitions, commands and configurations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Adds new Services specific to this Stack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Defines a set of Service definitions</a:t>
            </a:r>
          </a:p>
          <a:p>
            <a:pPr marL="342900" indent="-342900">
              <a:buFont typeface="Arial"/>
              <a:buChar char="•"/>
            </a:pPr>
            <a:r>
              <a:rPr lang="en-US" sz="1400" dirty="0" smtClean="0"/>
              <a:t>Default service configurations and command scripts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99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b="1" dirty="0" smtClean="0"/>
              <a:t>What: Create and manage multiple notification targets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Control who gets notified when</a:t>
            </a:r>
          </a:p>
          <a:p>
            <a:pPr marL="411480" indent="-411480">
              <a:buFont typeface="Arial"/>
              <a:buChar char="•"/>
            </a:pPr>
            <a:r>
              <a:rPr lang="en-US" b="1" dirty="0" smtClean="0"/>
              <a:t>Why: Filter by severity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Send only certain notifications to certain targets based on severity</a:t>
            </a:r>
          </a:p>
          <a:p>
            <a:pPr marL="411480" indent="-411480">
              <a:buFont typeface="Arial"/>
              <a:buChar char="•"/>
            </a:pPr>
            <a:r>
              <a:rPr lang="en-US" b="1" dirty="0" smtClean="0"/>
              <a:t>How: Control dispatch method</a:t>
            </a:r>
          </a:p>
          <a:p>
            <a:pPr marL="411480" lvl="1" indent="-411480">
              <a:buFont typeface="Arial"/>
              <a:buChar char="•"/>
            </a:pPr>
            <a:r>
              <a:rPr lang="en-US" dirty="0" smtClean="0"/>
              <a:t>Support for EMAIL + SNMP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Hortonworks: Powering the Future of Data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85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24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80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420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00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42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53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99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75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7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1374085-3E80-6E4B-8D15-AE111E3F12C2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4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REST APIs</a:t>
            </a:r>
            <a:r>
              <a:rPr lang="en-US" baseline="0" dirty="0" smtClean="0"/>
              <a:t> for alerts.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812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Hortonworks: Powering the Future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F8852D-A642-44AF-93F0-4A3BD6E66CA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05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225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29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18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921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1E8096-F329-7647-8BCC-856D6F856EB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6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50" y="-15378"/>
            <a:ext cx="14670629" cy="82445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5254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0218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4102"/>
            <a:ext cx="7644384" cy="470898"/>
          </a:xfr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761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9822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21013"/>
            <a:ext cx="3084120" cy="78483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4794637" y="1620185"/>
            <a:ext cx="8637582" cy="443198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3200" b="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23773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245800"/>
            <a:ext cx="13167360" cy="418576"/>
          </a:xfrm>
          <a:prstGeom prst="rect">
            <a:avLst/>
          </a:prstGeom>
        </p:spPr>
        <p:txBody>
          <a:bodyPr lIns="0"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600"/>
              </a:spcBef>
              <a:buClr>
                <a:schemeClr val="accent1"/>
              </a:buClr>
              <a:buSzPct val="75000"/>
              <a:buFont typeface="Wingdings 2" pitchFamily="18" charset="2"/>
              <a:buNone/>
              <a:defRPr sz="3200" b="1" baseline="0">
                <a:solidFill>
                  <a:schemeClr val="accent5"/>
                </a:solidFill>
              </a:defRPr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841493" y="3168869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48052" y="2902168"/>
            <a:ext cx="13151726" cy="0"/>
          </a:xfrm>
          <a:prstGeom prst="line">
            <a:avLst/>
          </a:prstGeom>
          <a:ln w="571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3048000"/>
            <a:ext cx="13194792" cy="78483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056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5" y="-12569"/>
            <a:ext cx="14659655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41493" y="3048000"/>
            <a:ext cx="13194792" cy="78483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2120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76" y="-12569"/>
            <a:ext cx="14659657" cy="823842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3" y="2743200"/>
            <a:ext cx="13194792" cy="1046440"/>
          </a:xfrm>
          <a:prstGeom prst="rect">
            <a:avLst/>
          </a:prstGeom>
          <a:noFill/>
          <a:ln>
            <a:noFill/>
          </a:ln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8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548640">
              <a:lnSpc>
                <a:spcPct val="90000"/>
              </a:lnSpc>
              <a:defRPr sz="1200" b="0" spc="-84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pPr lvl="0"/>
            <a:fld id="{9484F7A5-6A8F-8446-A111-2677E1911D97}" type="slidenum">
              <a:rPr lang="en-US" smtClean="0"/>
              <a:pPr lvl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298448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buFont typeface="Arial"/>
              <a:buNone/>
              <a:defRPr sz="1080">
                <a:solidFill>
                  <a:schemeClr val="accent4">
                    <a:lumMod val="50000"/>
                  </a:schemeClr>
                </a:solidFill>
                <a:ea typeface="ヒラギノ角ゴ Pro W3" charset="-128"/>
                <a:cs typeface="ヒラギノ角ゴ Pro W3" charset="-128"/>
              </a:defRPr>
            </a:lvl1pPr>
          </a:lstStyle>
          <a:p>
            <a:pPr lvl="0"/>
            <a:r>
              <a:rPr lang="en-US" dirty="0"/>
              <a:t>© Hortonworks 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28176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41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fidential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109746" tIns="54873" rIns="109746" bIns="54873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5397253" y="7678494"/>
            <a:ext cx="5535003" cy="2958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wrap="square" lIns="109746" tIns="109746" rIns="109746" bIns="109746" rtlCol="0" anchor="ctr" anchorCtr="0">
            <a:noAutofit/>
          </a:bodyPr>
          <a:lstStyle/>
          <a:p>
            <a:pPr algn="ctr"/>
            <a:r>
              <a:rPr lang="en-US" sz="1300" kern="12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HORTONWORKS CONFIDENTIAL &amp; PROPRIETARY INFORMATION</a:t>
            </a:r>
            <a:endParaRPr lang="en-US" sz="1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5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31520" y="0"/>
            <a:ext cx="13167361" cy="1219200"/>
          </a:xfrm>
          <a:prstGeom prst="rect">
            <a:avLst/>
          </a:prstGeom>
        </p:spPr>
        <p:txBody>
          <a:bodyPr vert="horz" lIns="109746" tIns="54873" rIns="109746" bIns="54873" rtlCol="0" anchor="ctr">
            <a:noAutofit/>
          </a:bodyPr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Headline Goes Here (maximum one line)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31520" y="1327722"/>
            <a:ext cx="6258559" cy="594550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79"/>
              </a:spcBef>
              <a:buClr>
                <a:srgbClr val="69BE28"/>
              </a:buClr>
              <a:buFont typeface="Wingdings" charset="2"/>
              <a:buNone/>
              <a:defRPr sz="2900" b="1" i="0">
                <a:latin typeface="Arial"/>
                <a:cs typeface="Arial"/>
              </a:defRPr>
            </a:lvl1pPr>
            <a:lvl2pPr marL="0" indent="0">
              <a:spcBef>
                <a:spcPts val="931"/>
              </a:spcBef>
              <a:spcAft>
                <a:spcPts val="0"/>
              </a:spcAft>
              <a:buFont typeface="Lucida Grande"/>
              <a:buNone/>
              <a:defRPr sz="2400">
                <a:solidFill>
                  <a:srgbClr val="1E1E1E"/>
                </a:solidFill>
              </a:defRPr>
            </a:lvl2pPr>
            <a:lvl3pPr marL="200059" indent="-200059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defRPr sz="2200">
                <a:solidFill>
                  <a:srgbClr val="1E1E1E"/>
                </a:solidFill>
              </a:defRPr>
            </a:lvl3pPr>
            <a:lvl4pPr marL="474425" indent="-192438" defTabSz="-201964">
              <a:spcBef>
                <a:spcPts val="931"/>
              </a:spcBef>
              <a:spcAft>
                <a:spcPts val="0"/>
              </a:spcAft>
              <a:defRPr sz="1900" baseline="0">
                <a:solidFill>
                  <a:srgbClr val="1E1E1E"/>
                </a:solidFill>
              </a:defRPr>
            </a:lvl4pPr>
            <a:lvl5pPr marL="758316" indent="-211491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tabLst/>
              <a:defRPr sz="17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7638056" y="1323912"/>
            <a:ext cx="6258559" cy="5945506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1479"/>
              </a:spcBef>
              <a:buClr>
                <a:srgbClr val="69BE28"/>
              </a:buClr>
              <a:buFont typeface="Wingdings" charset="2"/>
              <a:buNone/>
              <a:defRPr sz="2900" b="1" i="0">
                <a:latin typeface="Arial"/>
                <a:cs typeface="Arial"/>
              </a:defRPr>
            </a:lvl1pPr>
            <a:lvl2pPr marL="0" indent="0">
              <a:spcBef>
                <a:spcPts val="931"/>
              </a:spcBef>
              <a:spcAft>
                <a:spcPts val="0"/>
              </a:spcAft>
              <a:buFont typeface="Lucida Grande"/>
              <a:buNone/>
              <a:defRPr sz="2400">
                <a:solidFill>
                  <a:srgbClr val="1E1E1E"/>
                </a:solidFill>
              </a:defRPr>
            </a:lvl2pPr>
            <a:lvl3pPr marL="200059" indent="-200059">
              <a:spcBef>
                <a:spcPts val="931"/>
              </a:spcBef>
              <a:spcAft>
                <a:spcPts val="0"/>
              </a:spcAft>
              <a:buClr>
                <a:schemeClr val="accent1"/>
              </a:buClr>
              <a:buFont typeface="Arial"/>
              <a:buChar char="•"/>
              <a:tabLst/>
              <a:defRPr sz="2200">
                <a:solidFill>
                  <a:srgbClr val="1E1E1E"/>
                </a:solidFill>
              </a:defRPr>
            </a:lvl3pPr>
            <a:lvl4pPr marL="470614" indent="-205774">
              <a:spcBef>
                <a:spcPts val="931"/>
              </a:spcBef>
              <a:spcAft>
                <a:spcPts val="0"/>
              </a:spcAft>
              <a:defRPr sz="1900">
                <a:solidFill>
                  <a:srgbClr val="1E1E1E"/>
                </a:solidFill>
              </a:defRPr>
            </a:lvl4pPr>
            <a:lvl5pPr marL="758316" indent="-211491">
              <a:spcBef>
                <a:spcPts val="931"/>
              </a:spcBef>
              <a:spcAft>
                <a:spcPts val="0"/>
              </a:spcAft>
              <a:buFont typeface="Lucida Grande"/>
              <a:buChar char="-"/>
              <a:tabLst/>
              <a:defRPr sz="1700">
                <a:solidFill>
                  <a:srgbClr val="1E1E1E"/>
                </a:solidFill>
              </a:defRPr>
            </a:lvl5pPr>
          </a:lstStyle>
          <a:p>
            <a:pPr lvl="0"/>
            <a:r>
              <a:rPr lang="en-US" dirty="0" smtClean="0"/>
              <a:t>Subhead Goes Here – 24pt</a:t>
            </a:r>
          </a:p>
          <a:p>
            <a:pPr lvl="1"/>
            <a:r>
              <a:rPr lang="en-US" dirty="0" smtClean="0"/>
              <a:t>Subtopics Go Here – 20pt</a:t>
            </a:r>
          </a:p>
          <a:p>
            <a:pPr lvl="2"/>
            <a:r>
              <a:rPr lang="en-US" dirty="0" smtClean="0"/>
              <a:t>Bulleted Subtopics Go Here – 18pt</a:t>
            </a:r>
          </a:p>
          <a:p>
            <a:pPr lvl="3"/>
            <a:r>
              <a:rPr lang="en-US" dirty="0" smtClean="0"/>
              <a:t>Only use this level if necessary</a:t>
            </a:r>
          </a:p>
          <a:p>
            <a:pPr lvl="4"/>
            <a:r>
              <a:rPr lang="en-US" dirty="0" smtClean="0"/>
              <a:t>You should never have to use this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7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4"/>
            <a:ext cx="14630400" cy="47687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83066" y="2056475"/>
            <a:ext cx="13215815" cy="2712314"/>
          </a:xfrm>
          <a:prstGeom prst="rect">
            <a:avLst/>
          </a:prstGeom>
          <a:noFill/>
        </p:spPr>
        <p:txBody>
          <a:bodyPr wrap="square" bIns="137160" anchor="b" anchorCtr="0">
            <a:noAutofit/>
          </a:bodyPr>
          <a:lstStyle>
            <a:lvl1pPr marL="0" indent="0" algn="l" defTabSz="544830">
              <a:spcAft>
                <a:spcPts val="0"/>
              </a:spcAft>
              <a:tabLst/>
              <a:defRPr sz="5760" baseline="0">
                <a:solidFill>
                  <a:schemeClr val="bg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Section Divider Title Goes Here (maximum three lines)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3066" y="4867558"/>
            <a:ext cx="13215815" cy="11539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3360" baseline="0">
                <a:solidFill>
                  <a:srgbClr val="818A8F"/>
                </a:solidFill>
                <a:latin typeface="Arial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Optional Subhead or Speaker Name (maximum two lines)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88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9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048" y="-5287"/>
            <a:ext cx="14670625" cy="824458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/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/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accent5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54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4646164" cy="8227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6252946"/>
            <a:ext cx="2194560" cy="93268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5527834" y="9350340"/>
            <a:ext cx="65" cy="366254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5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Title 2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6165" cy="8230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090734"/>
            <a:ext cx="7644384" cy="2377574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sz="2600" b="0" i="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Custom Photo Title, Option 1</a:t>
            </a:r>
            <a:r>
              <a:rPr lang="en-US" dirty="0" smtClean="0"/>
              <a:t>Title </a:t>
            </a:r>
            <a:r>
              <a:rPr lang="en-US" dirty="0"/>
              <a:t>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21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Photo Title 3"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40"/>
            <a:ext cx="14646165" cy="823083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1695450"/>
            <a:ext cx="7696200" cy="4724400"/>
          </a:xfrm>
          <a:prstGeom prst="rect">
            <a:avLst/>
          </a:prstGeom>
          <a:gradFill>
            <a:gsLst>
              <a:gs pos="700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t" anchorCtr="0"/>
          <a:lstStyle/>
          <a:p>
            <a:pPr algn="l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2898648"/>
            <a:ext cx="7644384" cy="1569660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bIns="0" anchor="b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6000" b="1" baseline="0">
                <a:solidFill>
                  <a:schemeClr val="tx2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(Maximum Three Lines)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41494" y="4654296"/>
            <a:ext cx="7644384" cy="470898"/>
          </a:xfrm>
          <a:prstGeom prst="rect">
            <a:avLst/>
          </a:prstGeom>
          <a:effectLst>
            <a:outerShdw blurRad="63500" algn="ctr" rotWithShape="0">
              <a:srgbClr val="000000">
                <a:alpha val="50000"/>
              </a:srgbClr>
            </a:outerShdw>
          </a:effectLst>
        </p:spPr>
        <p:txBody>
          <a:bodyPr lIns="0" tIns="0" bIns="0">
            <a:spAutoFit/>
          </a:bodyPr>
          <a:lstStyle>
            <a:lvl1pPr marL="0" indent="0" algn="l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None/>
              <a:defRPr sz="3600" b="1" baseline="0">
                <a:solidFill>
                  <a:schemeClr val="bg2"/>
                </a:solidFill>
                <a:latin typeface="+mj-lt"/>
                <a:cs typeface="Arial"/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Subhead or Speaker Name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8811" y="7014947"/>
            <a:ext cx="2194560" cy="9326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 bwMode="gray">
          <a:xfrm>
            <a:off x="841494" y="5248656"/>
            <a:ext cx="7644384" cy="470898"/>
          </a:xfrm>
        </p:spPr>
        <p:txBody>
          <a:bodyPr tIns="0" bIns="0">
            <a:spAutoFit/>
          </a:bodyPr>
          <a:lstStyle>
            <a:lvl1pPr marL="0" indent="0">
              <a:lnSpc>
                <a:spcPct val="85000"/>
              </a:lnSpc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0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0806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1635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2305050"/>
            <a:ext cx="1316736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841494" y="1805446"/>
            <a:ext cx="1316736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45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41494" y="680057"/>
            <a:ext cx="13167360" cy="470898"/>
          </a:xfrm>
          <a:prstGeom prst="rect">
            <a:avLst/>
          </a:prstGeom>
          <a:noFill/>
          <a:effectLst/>
        </p:spPr>
        <p:txBody>
          <a:bodyPr wrap="square" lIns="0" tIns="0" rIns="0" bIns="0" anchor="ctr" anchorCtr="0">
            <a:spAutoFit/>
          </a:bodyPr>
          <a:lstStyle>
            <a:lvl1pPr marL="0" indent="0" algn="l" defTabSz="544830">
              <a:lnSpc>
                <a:spcPct val="85000"/>
              </a:lnSpc>
              <a:spcAft>
                <a:spcPts val="0"/>
              </a:spcAft>
              <a:tabLst/>
              <a:defRPr sz="3600" b="1" baseline="0">
                <a:solidFill>
                  <a:schemeClr val="tx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797141"/>
          </a:xfrm>
          <a:prstGeom prst="rect">
            <a:avLst/>
          </a:prstGeom>
        </p:spPr>
        <p:txBody>
          <a:bodyPr lIns="0" tIns="0" bIns="0">
            <a:spAutoFit/>
          </a:bodyPr>
          <a:lstStyle>
            <a:lvl1pPr marL="411480" indent="-41148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/>
            </a:lvl1pPr>
            <a:lvl2pPr>
              <a:lnSpc>
                <a:spcPct val="90000"/>
              </a:lnSpc>
              <a:spcBef>
                <a:spcPts val="600"/>
              </a:spcBef>
              <a:defRPr sz="24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841493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spcBef>
                <a:spcPts val="1200"/>
              </a:spcBef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805446"/>
            <a:ext cx="6400800" cy="366254"/>
          </a:xfrm>
        </p:spPr>
        <p:txBody>
          <a:bodyPr tIns="0" bIns="0" anchor="b" anchorCtr="0">
            <a:spAutoFit/>
          </a:bodyPr>
          <a:lstStyle>
            <a:lvl1pPr marL="0" indent="0">
              <a:lnSpc>
                <a:spcPct val="85000"/>
              </a:lnSpc>
              <a:buNone/>
              <a:defRPr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383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jpg"/><Relationship Id="rId22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43959" cy="82295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9517" y="7346701"/>
            <a:ext cx="1594058" cy="67747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248" y="307430"/>
            <a:ext cx="13166725" cy="121615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1746504"/>
            <a:ext cx="13166725" cy="54589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31804" y="7771768"/>
            <a:ext cx="150426" cy="1661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548640">
              <a:lnSpc>
                <a:spcPct val="90000"/>
              </a:lnSpc>
            </a:pPr>
            <a:fld id="{9484F7A5-6A8F-8446-A111-2677E1911D97}" type="slidenum">
              <a:rPr lang="en-US" sz="1200" b="0" spc="-84" smtClean="0">
                <a:solidFill>
                  <a:schemeClr val="accent4">
                    <a:lumMod val="50000"/>
                  </a:schemeClr>
                </a:solidFill>
              </a:rPr>
              <a:pPr defTabSz="548640">
                <a:lnSpc>
                  <a:spcPct val="90000"/>
                </a:lnSpc>
              </a:pPr>
              <a:t>‹#›</a:t>
            </a:fld>
            <a:endParaRPr lang="en-US" sz="1200" b="0" spc="-84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7771768"/>
            <a:ext cx="2991203" cy="1661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ts val="0"/>
              </a:spcBef>
              <a:buFont typeface="Arial"/>
              <a:buNone/>
              <a:defRPr/>
            </a:pP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©</a:t>
            </a:r>
            <a:r>
              <a:rPr lang="en-US" sz="1080" baseline="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 Hortonworks </a:t>
            </a:r>
            <a:r>
              <a:rPr lang="en-US" sz="1080" dirty="0">
                <a:solidFill>
                  <a:schemeClr val="accent4">
                    <a:lumMod val="50000"/>
                  </a:schemeClr>
                </a:solidFill>
                <a:latin typeface="+mn-lt"/>
                <a:ea typeface="ヒラギノ角ゴ Pro W3" charset="-128"/>
                <a:cs typeface="ヒラギノ角ゴ Pro W3" charset="-128"/>
              </a:rPr>
              <a:t>Inc. 2011 – 2016.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71490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7" r:id="rId2"/>
    <p:sldLayoutId id="2147483788" r:id="rId3"/>
    <p:sldLayoutId id="2147483785" r:id="rId4"/>
    <p:sldLayoutId id="2147483790" r:id="rId5"/>
    <p:sldLayoutId id="2147483786" r:id="rId6"/>
    <p:sldLayoutId id="2147483789" r:id="rId7"/>
    <p:sldLayoutId id="2147483743" r:id="rId8"/>
    <p:sldLayoutId id="2147483776" r:id="rId9"/>
    <p:sldLayoutId id="2147483784" r:id="rId10"/>
    <p:sldLayoutId id="2147483780" r:id="rId11"/>
    <p:sldLayoutId id="2147483778" r:id="rId12"/>
    <p:sldLayoutId id="2147483756" r:id="rId13"/>
    <p:sldLayoutId id="2147483758" r:id="rId14"/>
    <p:sldLayoutId id="2147483766" r:id="rId15"/>
    <p:sldLayoutId id="2147483775" r:id="rId16"/>
    <p:sldLayoutId id="2147483791" r:id="rId17"/>
    <p:sldLayoutId id="2147483793" r:id="rId18"/>
    <p:sldLayoutId id="2147483796" r:id="rId1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hf hdr="0" ftr="0" dt="0"/>
  <p:txStyles>
    <p:titleStyle>
      <a:lvl1pPr algn="l" defTabSz="54864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ヒラギノ角ゴ Pro W3" charset="-128"/>
          <a:cs typeface="ヒラギノ角ゴ Pro W3" charset="-128"/>
        </a:defRPr>
      </a:lvl1pPr>
      <a:lvl2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2pPr>
      <a:lvl3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3pPr>
      <a:lvl4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4pPr>
      <a:lvl5pPr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5pPr>
      <a:lvl6pPr marL="54864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6pPr>
      <a:lvl7pPr marL="109728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7pPr>
      <a:lvl8pPr marL="164592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8pPr>
      <a:lvl9pPr marL="2194560" algn="l" defTabSz="548640" rtl="0" eaLnBrk="1" fontAlgn="base" hangingPunct="1">
        <a:spcBef>
          <a:spcPct val="0"/>
        </a:spcBef>
        <a:spcAft>
          <a:spcPct val="0"/>
        </a:spcAft>
        <a:defRPr sz="4320">
          <a:solidFill>
            <a:schemeClr val="tx1"/>
          </a:solidFill>
          <a:latin typeface="Arial" charset="0"/>
          <a:ea typeface="ヒラギノ角ゴ Pro W3" charset="-128"/>
          <a:cs typeface="ヒラギノ角ゴ Pro W3" charset="-128"/>
        </a:defRPr>
      </a:lvl9pPr>
    </p:titleStyle>
    <p:bodyStyle>
      <a:lvl1pPr marL="411480" indent="-411480" algn="l" defTabSz="548640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75000"/>
        <a:buFont typeface="Wingdings 2" pitchFamily="18" charset="2"/>
        <a:buChar char="Ã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1pPr>
      <a:lvl2pPr marL="891540" indent="-342900" algn="l" defTabSz="548640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2pPr>
      <a:lvl3pPr marL="137160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92024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4pPr>
      <a:lvl5pPr marL="2468880" indent="-274320" algn="l" defTabSz="54864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ambari.apache.org" TargetMode="External"/><Relationship Id="rId4" Type="http://schemas.openxmlformats.org/officeDocument/2006/relationships/hyperlink" Target="https://cwiki.apache.org/confluence/display/AMBARI" TargetMode="External"/><Relationship Id="rId5" Type="http://schemas.openxmlformats.org/officeDocument/2006/relationships/hyperlink" Target="https://issues.apache.org/jira/browse/AMBARI" TargetMode="External"/><Relationship Id="rId6" Type="http://schemas.openxmlformats.org/officeDocument/2006/relationships/hyperlink" Target="https://cwiki.apache.org/confluence/pages/viewpage.action?pageId=38571133" TargetMode="External"/><Relationship Id="rId7" Type="http://schemas.openxmlformats.org/officeDocument/2006/relationships/hyperlink" Target="https://cwiki.apache.org/confluence/display/AMBARI/Blueprints" TargetMode="External"/><Relationship Id="rId8" Type="http://schemas.openxmlformats.org/officeDocument/2006/relationships/hyperlink" Target="https://cwiki.apache.org/confluence/display/AMBARI/Views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4" y="3715395"/>
            <a:ext cx="8156633" cy="749518"/>
          </a:xfrm>
        </p:spPr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Ambari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841494" y="4650218"/>
            <a:ext cx="7644384" cy="1006942"/>
          </a:xfrm>
        </p:spPr>
        <p:txBody>
          <a:bodyPr/>
          <a:lstStyle/>
          <a:p>
            <a:r>
              <a:rPr lang="en-US" dirty="0" err="1" smtClean="0"/>
              <a:t>Nitiraj</a:t>
            </a:r>
            <a:r>
              <a:rPr lang="en-US" dirty="0" smtClean="0"/>
              <a:t> </a:t>
            </a:r>
            <a:r>
              <a:rPr lang="en-US" dirty="0" err="1" smtClean="0"/>
              <a:t>Rathore</a:t>
            </a:r>
            <a:r>
              <a:rPr lang="en-US" dirty="0" smtClean="0"/>
              <a:t> </a:t>
            </a:r>
          </a:p>
          <a:p>
            <a:r>
              <a:rPr lang="en-US" dirty="0" smtClean="0"/>
              <a:t>Pallav Kulshreshtha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>
          <a:xfrm>
            <a:off x="841494" y="5904100"/>
            <a:ext cx="7644384" cy="484748"/>
          </a:xfrm>
        </p:spPr>
        <p:txBody>
          <a:bodyPr/>
          <a:lstStyle/>
          <a:p>
            <a:r>
              <a:rPr lang="en-US" dirty="0" smtClean="0"/>
              <a:t>April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3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Ambari Metrics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Metrics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 smtClean="0"/>
              <a:t>Built using Hadoop technologies</a:t>
            </a:r>
          </a:p>
          <a:p>
            <a:r>
              <a:rPr lang="en-US" dirty="0" smtClean="0"/>
              <a:t>Three components: Metrics Collector, Metrics Monitors, Grafana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5603950" y="5577685"/>
            <a:ext cx="3840121" cy="106470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rgbClr val="4F8E1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Local Filesystem </a:t>
            </a:r>
            <a:r>
              <a:rPr lang="en-US" sz="2400" dirty="0" smtClean="0">
                <a:solidFill>
                  <a:schemeClr val="tx2"/>
                </a:solidFill>
                <a:latin typeface="Arial"/>
                <a:cs typeface="Arial"/>
              </a:rPr>
              <a:t>or HDFS</a:t>
            </a:r>
            <a:endParaRPr lang="en-US"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6" name="Rounded Rectangle 5"/>
          <p:cNvSpPr>
            <a:spLocks noChangeAspect="1"/>
          </p:cNvSpPr>
          <p:nvPr/>
        </p:nvSpPr>
        <p:spPr>
          <a:xfrm>
            <a:off x="5603950" y="4512980"/>
            <a:ext cx="1920060" cy="106470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Arial"/>
                <a:cs typeface="Arial"/>
              </a:rPr>
              <a:t>HBase</a:t>
            </a:r>
            <a:endParaRPr lang="en-US"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7524010" y="3867024"/>
            <a:ext cx="1920060" cy="1710661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ATS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5603950" y="3867024"/>
            <a:ext cx="1920060" cy="77862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Phoenix</a:t>
            </a:r>
          </a:p>
        </p:txBody>
      </p:sp>
    </p:spTree>
    <p:extLst>
      <p:ext uri="{BB962C8B-B14F-4D97-AF65-F5344CB8AC3E}">
        <p14:creationId xmlns:p14="http://schemas.microsoft.com/office/powerpoint/2010/main" val="23023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7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Metrics Collection</a:t>
            </a:r>
            <a:endParaRPr lang="en-US" dirty="0"/>
          </a:p>
        </p:txBody>
      </p:sp>
      <p:sp>
        <p:nvSpPr>
          <p:cNvPr id="76" name="Text Placeholder 75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6022009" cy="797141"/>
          </a:xfrm>
        </p:spPr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Metric Monitors send system-level metrics to Collector</a:t>
            </a:r>
            <a:endParaRPr lang="en-US" dirty="0"/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Sinks send Hadoop-level metrics to Collector</a:t>
            </a:r>
            <a:endParaRPr lang="en-US" dirty="0"/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Metrics Collector service stores and aggregates metrics</a:t>
            </a:r>
            <a:endParaRPr lang="en-US" dirty="0"/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exposes REST API for metrics retrieval</a:t>
            </a:r>
            <a:endParaRPr lang="en-US" dirty="0"/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8330784" y="1908513"/>
            <a:ext cx="2034077" cy="151634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18" name="Rounded Rectangle 17"/>
          <p:cNvSpPr>
            <a:spLocks noChangeAspect="1"/>
          </p:cNvSpPr>
          <p:nvPr/>
        </p:nvSpPr>
        <p:spPr>
          <a:xfrm>
            <a:off x="10939716" y="454671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21" name="Rounded Rectangle 20"/>
          <p:cNvSpPr>
            <a:spLocks noChangeAspect="1"/>
          </p:cNvSpPr>
          <p:nvPr/>
        </p:nvSpPr>
        <p:spPr>
          <a:xfrm>
            <a:off x="11534290" y="1908512"/>
            <a:ext cx="2034077" cy="152455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Metrics Collector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10941785" y="5412333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Host1</a:t>
            </a:r>
          </a:p>
        </p:txBody>
      </p:sp>
      <p:sp>
        <p:nvSpPr>
          <p:cNvPr id="29" name="Rounded Rectangle 28"/>
          <p:cNvSpPr>
            <a:spLocks noChangeAspect="1"/>
          </p:cNvSpPr>
          <p:nvPr/>
        </p:nvSpPr>
        <p:spPr>
          <a:xfrm>
            <a:off x="12185568" y="454671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cxnSp>
        <p:nvCxnSpPr>
          <p:cNvPr id="55" name="Straight Arrow Connector 54"/>
          <p:cNvCxnSpPr>
            <a:stCxn id="21" idx="1"/>
          </p:cNvCxnSpPr>
          <p:nvPr/>
        </p:nvCxnSpPr>
        <p:spPr>
          <a:xfrm flipH="1">
            <a:off x="10364861" y="2670791"/>
            <a:ext cx="1169429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0772076" y="2382740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57" name="Rounded Rectangle 56"/>
          <p:cNvSpPr>
            <a:spLocks noChangeAspect="1"/>
          </p:cNvSpPr>
          <p:nvPr/>
        </p:nvSpPr>
        <p:spPr>
          <a:xfrm>
            <a:off x="11122596" y="472959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58" name="Rounded Rectangle 57"/>
          <p:cNvSpPr>
            <a:spLocks noChangeAspect="1"/>
          </p:cNvSpPr>
          <p:nvPr/>
        </p:nvSpPr>
        <p:spPr>
          <a:xfrm>
            <a:off x="11124665" y="5595213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Host1</a:t>
            </a:r>
          </a:p>
        </p:txBody>
      </p:sp>
      <p:sp>
        <p:nvSpPr>
          <p:cNvPr id="59" name="Rounded Rectangle 58"/>
          <p:cNvSpPr>
            <a:spLocks noChangeAspect="1"/>
          </p:cNvSpPr>
          <p:nvPr/>
        </p:nvSpPr>
        <p:spPr>
          <a:xfrm>
            <a:off x="12368448" y="472959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sp>
        <p:nvSpPr>
          <p:cNvPr id="60" name="Rounded Rectangle 59"/>
          <p:cNvSpPr>
            <a:spLocks noChangeAspect="1"/>
          </p:cNvSpPr>
          <p:nvPr/>
        </p:nvSpPr>
        <p:spPr>
          <a:xfrm>
            <a:off x="11305476" y="491247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Metrics Monitor</a:t>
            </a:r>
          </a:p>
        </p:txBody>
      </p:sp>
      <p:sp>
        <p:nvSpPr>
          <p:cNvPr id="61" name="Rounded Rectangle 60"/>
          <p:cNvSpPr>
            <a:spLocks noChangeAspect="1"/>
          </p:cNvSpPr>
          <p:nvPr/>
        </p:nvSpPr>
        <p:spPr>
          <a:xfrm>
            <a:off x="11307545" y="5778093"/>
            <a:ext cx="2489635" cy="9188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"/>
                <a:cs typeface="Arial"/>
              </a:rPr>
              <a:t>Hosts</a:t>
            </a:r>
          </a:p>
        </p:txBody>
      </p:sp>
      <p:sp>
        <p:nvSpPr>
          <p:cNvPr id="62" name="Rounded Rectangle 61"/>
          <p:cNvSpPr>
            <a:spLocks noChangeAspect="1"/>
          </p:cNvSpPr>
          <p:nvPr/>
        </p:nvSpPr>
        <p:spPr>
          <a:xfrm>
            <a:off x="12551328" y="4912475"/>
            <a:ext cx="1245852" cy="86561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  <a:latin typeface="Arial"/>
                <a:cs typeface="Arial"/>
              </a:rPr>
              <a:t>Sink(s)</a:t>
            </a:r>
          </a:p>
        </p:txBody>
      </p:sp>
      <p:cxnSp>
        <p:nvCxnSpPr>
          <p:cNvPr id="63" name="Elbow Connector 62"/>
          <p:cNvCxnSpPr>
            <a:stCxn id="60" idx="0"/>
          </p:cNvCxnSpPr>
          <p:nvPr/>
        </p:nvCxnSpPr>
        <p:spPr>
          <a:xfrm rot="5400000" flipH="1" flipV="1">
            <a:off x="11188700" y="4172773"/>
            <a:ext cx="147940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/>
          <p:nvPr/>
        </p:nvCxnSpPr>
        <p:spPr>
          <a:xfrm rot="5400000" flipH="1" flipV="1">
            <a:off x="12382937" y="4172772"/>
            <a:ext cx="1479407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11651382" y="3757111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8" name="Oval 67"/>
          <p:cNvSpPr/>
          <p:nvPr/>
        </p:nvSpPr>
        <p:spPr>
          <a:xfrm>
            <a:off x="12855940" y="3757111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>
            <a:off x="7782573" y="2666687"/>
            <a:ext cx="521058" cy="4104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7270718" y="2400144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9923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Metrics + Grafana: Introduced with Ambari 2.2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3" y="2305050"/>
            <a:ext cx="6400800" cy="2012859"/>
          </a:xfrm>
        </p:spPr>
        <p:txBody>
          <a:bodyPr/>
          <a:lstStyle/>
          <a:p>
            <a:r>
              <a:rPr lang="en-US" dirty="0"/>
              <a:t>Including Grafana as a “Native UI” for Ambari Metrics</a:t>
            </a:r>
          </a:p>
          <a:p>
            <a:r>
              <a:rPr lang="en-US" dirty="0"/>
              <a:t>Including pre-build </a:t>
            </a:r>
            <a:r>
              <a:rPr lang="en-US" dirty="0" smtClean="0"/>
              <a:t>Dashboards</a:t>
            </a:r>
            <a:endParaRPr lang="en-US" dirty="0"/>
          </a:p>
          <a:p>
            <a:r>
              <a:rPr lang="en-US" dirty="0" smtClean="0"/>
              <a:t>Supports </a:t>
            </a:r>
            <a:r>
              <a:rPr lang="en-US" dirty="0"/>
              <a:t>configuring for </a:t>
            </a:r>
            <a:r>
              <a:rPr lang="en-US" dirty="0" smtClean="0"/>
              <a:t>HTTPS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7608054" y="2305050"/>
            <a:ext cx="6400800" cy="2638671"/>
          </a:xfrm>
        </p:spPr>
        <p:txBody>
          <a:bodyPr/>
          <a:lstStyle/>
          <a:p>
            <a:r>
              <a:rPr lang="en-US" dirty="0"/>
              <a:t>System Home, Servers</a:t>
            </a:r>
          </a:p>
          <a:p>
            <a:r>
              <a:rPr lang="en-US" dirty="0"/>
              <a:t>HDFS Home, </a:t>
            </a:r>
            <a:r>
              <a:rPr lang="en-US" dirty="0" err="1"/>
              <a:t>NameNodes</a:t>
            </a:r>
            <a:r>
              <a:rPr lang="en-US" dirty="0"/>
              <a:t>, </a:t>
            </a:r>
            <a:r>
              <a:rPr lang="en-US" dirty="0" err="1"/>
              <a:t>DataNodes</a:t>
            </a:r>
            <a:endParaRPr lang="en-US" dirty="0"/>
          </a:p>
          <a:p>
            <a:r>
              <a:rPr lang="en-US" dirty="0"/>
              <a:t>YARN Home, Applications, Job History Server</a:t>
            </a:r>
          </a:p>
          <a:p>
            <a:r>
              <a:rPr lang="en-US" dirty="0" err="1"/>
              <a:t>HBase</a:t>
            </a:r>
            <a:r>
              <a:rPr lang="en-US" dirty="0"/>
              <a:t> Home, Performance, </a:t>
            </a:r>
            <a:r>
              <a:rPr lang="en-US" dirty="0" err="1" smtClean="0"/>
              <a:t>Misc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841493" y="1794674"/>
            <a:ext cx="6400800" cy="377026"/>
          </a:xfrm>
        </p:spPr>
        <p:txBody>
          <a:bodyPr/>
          <a:lstStyle/>
          <a:p>
            <a:r>
              <a:rPr lang="en-US" dirty="0" smtClean="0"/>
              <a:t>Highlights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7608054" y="1794674"/>
            <a:ext cx="6400800" cy="377026"/>
          </a:xfrm>
        </p:spPr>
        <p:txBody>
          <a:bodyPr/>
          <a:lstStyle/>
          <a:p>
            <a:r>
              <a:rPr lang="en-US" dirty="0" smtClean="0"/>
              <a:t>List of </a:t>
            </a:r>
            <a:r>
              <a:rPr lang="en-US" dirty="0" smtClean="0"/>
              <a:t>Dashboards widgets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3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Blueprints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Ambari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5221406"/>
          </a:xfrm>
        </p:spPr>
        <p:txBody>
          <a:bodyPr>
            <a:normAutofit/>
          </a:bodyPr>
          <a:lstStyle/>
          <a:p>
            <a:r>
              <a:rPr lang="en-US" dirty="0" smtClean="0"/>
              <a:t>Manual Installation</a:t>
            </a:r>
            <a:endParaRPr lang="en-US" dirty="0"/>
          </a:p>
          <a:p>
            <a:r>
              <a:rPr lang="en-US" dirty="0"/>
              <a:t>Manual </a:t>
            </a:r>
            <a:r>
              <a:rPr lang="en-US" dirty="0" smtClean="0"/>
              <a:t>configuration</a:t>
            </a:r>
          </a:p>
          <a:p>
            <a:r>
              <a:rPr lang="en-US" dirty="0"/>
              <a:t>Manual distribution of </a:t>
            </a:r>
            <a:r>
              <a:rPr lang="en-US" dirty="0" smtClean="0"/>
              <a:t>configuration</a:t>
            </a:r>
          </a:p>
          <a:p>
            <a:r>
              <a:rPr lang="en-US" dirty="0" smtClean="0"/>
              <a:t>XML</a:t>
            </a:r>
          </a:p>
          <a:p>
            <a:r>
              <a:rPr lang="en-US" dirty="0" smtClean="0"/>
              <a:t>XML</a:t>
            </a:r>
          </a:p>
          <a:p>
            <a:r>
              <a:rPr lang="en-US" dirty="0"/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17675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Blueprints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5221406"/>
          </a:xfrm>
        </p:spPr>
        <p:txBody>
          <a:bodyPr>
            <a:normAutofit/>
          </a:bodyPr>
          <a:lstStyle/>
          <a:p>
            <a:r>
              <a:rPr lang="en-US" dirty="0"/>
              <a:t>Two primary goals of Ambari </a:t>
            </a:r>
            <a:r>
              <a:rPr lang="en-US" dirty="0" smtClean="0"/>
              <a:t>Blueprints: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Provide API-driven deployments based </a:t>
            </a:r>
            <a:r>
              <a:rPr lang="en-US" dirty="0"/>
              <a:t>on </a:t>
            </a:r>
            <a:r>
              <a:rPr lang="en-US" dirty="0" smtClean="0"/>
              <a:t>self-contained </a:t>
            </a:r>
            <a:r>
              <a:rPr lang="en-US" dirty="0"/>
              <a:t>cluster description</a:t>
            </a:r>
          </a:p>
          <a:p>
            <a:pPr marL="411480" indent="-411480">
              <a:buFont typeface="Arial"/>
              <a:buChar char="•"/>
            </a:pPr>
            <a:r>
              <a:rPr lang="en-US" dirty="0"/>
              <a:t>Ability to export a complete </a:t>
            </a:r>
            <a:r>
              <a:rPr lang="en-US" dirty="0" smtClean="0"/>
              <a:t>cluster description </a:t>
            </a:r>
            <a:r>
              <a:rPr lang="en-US" dirty="0"/>
              <a:t>of a running cluster</a:t>
            </a:r>
          </a:p>
          <a:p>
            <a:r>
              <a:rPr lang="en-US" dirty="0"/>
              <a:t>Blueprints contain cluster topology and configuration information</a:t>
            </a:r>
          </a:p>
          <a:p>
            <a:r>
              <a:rPr lang="en-US" dirty="0"/>
              <a:t>Enables interesting use cases between physical and virtual </a:t>
            </a:r>
            <a:r>
              <a:rPr lang="en-US" dirty="0" smtClean="0"/>
              <a:t>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7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Ambari Stacks + Blueprints Together</a:t>
            </a:r>
            <a:endParaRPr lang="en-US" dirty="0"/>
          </a:p>
        </p:txBody>
      </p:sp>
      <p:sp>
        <p:nvSpPr>
          <p:cNvPr id="3" name="Rounded Rectangle 2"/>
          <p:cNvSpPr>
            <a:spLocks noChangeAspect="1"/>
          </p:cNvSpPr>
          <p:nvPr/>
        </p:nvSpPr>
        <p:spPr>
          <a:xfrm>
            <a:off x="841494" y="1866405"/>
            <a:ext cx="2748742" cy="20093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rgbClr val="69BE28"/>
                </a:solidFill>
                <a:latin typeface="Calibri"/>
                <a:cs typeface="Calibri"/>
              </a:rPr>
              <a:t>Stack Definition</a:t>
            </a:r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4633491" y="1871160"/>
            <a:ext cx="2748742" cy="20093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rgbClr val="69BE28"/>
                </a:solidFill>
                <a:latin typeface="Calibri"/>
                <a:cs typeface="Calibri"/>
              </a:rPr>
              <a:t>Component Layout &amp; Configuration</a:t>
            </a:r>
          </a:p>
        </p:txBody>
      </p:sp>
      <p:sp>
        <p:nvSpPr>
          <p:cNvPr id="5" name="Plus 4"/>
          <p:cNvSpPr/>
          <p:nvPr/>
        </p:nvSpPr>
        <p:spPr>
          <a:xfrm>
            <a:off x="3727401" y="2504107"/>
            <a:ext cx="778626" cy="737063"/>
          </a:xfrm>
          <a:prstGeom prst="mathPlus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6" name="Equal 5"/>
          <p:cNvSpPr/>
          <p:nvPr/>
        </p:nvSpPr>
        <p:spPr>
          <a:xfrm>
            <a:off x="7560947" y="2504107"/>
            <a:ext cx="778626" cy="737063"/>
          </a:xfrm>
          <a:prstGeom prst="mathEqual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>
            <a:spLocks noChangeAspect="1"/>
          </p:cNvSpPr>
          <p:nvPr/>
        </p:nvSpPr>
        <p:spPr>
          <a:xfrm>
            <a:off x="8550171" y="1871160"/>
            <a:ext cx="2748742" cy="2009303"/>
          </a:xfrm>
          <a:prstGeom prst="roundRect">
            <a:avLst>
              <a:gd name="adj" fmla="val 3262"/>
            </a:avLst>
          </a:prstGeom>
          <a:solidFill>
            <a:schemeClr val="bg1">
              <a:lumMod val="25000"/>
              <a:lumOff val="75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1"/>
                </a:solidFill>
                <a:latin typeface="Calibri"/>
                <a:cs typeface="Calibri"/>
              </a:rPr>
              <a:t>BLUEPRINT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841494" y="4599090"/>
            <a:ext cx="2748742" cy="2009303"/>
          </a:xfrm>
          <a:prstGeom prst="roundRect">
            <a:avLst>
              <a:gd name="adj" fmla="val 3262"/>
            </a:avLst>
          </a:prstGeom>
          <a:solidFill>
            <a:schemeClr val="bg1">
              <a:lumMod val="25000"/>
              <a:lumOff val="75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1"/>
                </a:solidFill>
                <a:latin typeface="Calibri"/>
                <a:cs typeface="Calibri"/>
              </a:rPr>
              <a:t>BLUEPRINT</a:t>
            </a:r>
          </a:p>
        </p:txBody>
      </p:sp>
      <p:sp>
        <p:nvSpPr>
          <p:cNvPr id="9" name="Pentagon 8"/>
          <p:cNvSpPr/>
          <p:nvPr/>
        </p:nvSpPr>
        <p:spPr>
          <a:xfrm>
            <a:off x="7868925" y="5306044"/>
            <a:ext cx="2296308" cy="581558"/>
          </a:xfrm>
          <a:prstGeom prst="homePlate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>
                <a:solidFill>
                  <a:srgbClr val="FFFFFF"/>
                </a:solidFill>
              </a:rPr>
              <a:t>INSTANTIATE</a:t>
            </a: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10651926" y="4599090"/>
            <a:ext cx="2748742" cy="2009303"/>
          </a:xfrm>
          <a:prstGeom prst="roundRect">
            <a:avLst>
              <a:gd name="adj" fmla="val 3262"/>
            </a:avLst>
          </a:prstGeom>
          <a:solidFill>
            <a:srgbClr val="E17000"/>
          </a:solidFill>
          <a:ln w="28575" cmpd="sng">
            <a:solidFill>
              <a:srgbClr val="E17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2"/>
                </a:solidFill>
                <a:latin typeface="Calibri"/>
                <a:cs typeface="Calibri"/>
              </a:rPr>
              <a:t>CLUSTER</a:t>
            </a: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4633491" y="4599090"/>
            <a:ext cx="2748742" cy="20093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 smtClean="0">
                <a:solidFill>
                  <a:schemeClr val="accent1"/>
                </a:solidFill>
                <a:latin typeface="Calibri"/>
                <a:cs typeface="Calibri"/>
              </a:rPr>
              <a:t>HOSTS</a:t>
            </a:r>
            <a:endParaRPr lang="en-US" sz="2880" b="1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12" name="Plus 11"/>
          <p:cNvSpPr/>
          <p:nvPr/>
        </p:nvSpPr>
        <p:spPr>
          <a:xfrm>
            <a:off x="3727401" y="5228292"/>
            <a:ext cx="778626" cy="737063"/>
          </a:xfrm>
          <a:prstGeom prst="mathPlus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75654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Blueprints API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54505" y="1660558"/>
            <a:ext cx="2197330" cy="2316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BLUEPRINT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893945" y="2596596"/>
            <a:ext cx="6088526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0" dirty="0">
                <a:latin typeface="Courier"/>
                <a:cs typeface="Courier"/>
              </a:rPr>
              <a:t>POST /blueprints/my-blueprint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893945" y="5113142"/>
            <a:ext cx="5070619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40" dirty="0">
                <a:latin typeface="Courier"/>
                <a:cs typeface="Courier"/>
              </a:rPr>
              <a:t>POST /clusters/</a:t>
            </a:r>
            <a:r>
              <a:rPr lang="en-US" sz="2640" dirty="0" err="1">
                <a:latin typeface="Courier"/>
                <a:cs typeface="Courier"/>
              </a:rPr>
              <a:t>MyCluster</a:t>
            </a:r>
            <a:endParaRPr lang="en-US" sz="2640" dirty="0">
              <a:latin typeface="Courier"/>
              <a:cs typeface="Courier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22741" y="2596597"/>
            <a:ext cx="459971" cy="45997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4222741" y="5113143"/>
            <a:ext cx="459971" cy="459971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4505" y="4184888"/>
            <a:ext cx="2197330" cy="23164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CLUSTER</a:t>
            </a:r>
          </a:p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CREATION</a:t>
            </a:r>
          </a:p>
          <a:p>
            <a:pPr algn="ctr"/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7031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Single-</a:t>
            </a:r>
            <a:r>
              <a:rPr lang="en-US" dirty="0" smtClean="0"/>
              <a:t>Node Cluster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10526" y="1726782"/>
            <a:ext cx="6382513" cy="5816977"/>
          </a:xfrm>
          <a:prstGeom prst="rect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nl-NL" sz="1200" dirty="0">
                <a:latin typeface="Courier"/>
                <a:cs typeface="Courier"/>
              </a:rPr>
              <a:t> "</a:t>
            </a:r>
            <a:r>
              <a:rPr lang="nl-NL" sz="1200" dirty="0" err="1">
                <a:latin typeface="Courier"/>
                <a:cs typeface="Courier"/>
              </a:rPr>
              <a:t>configurations</a:t>
            </a:r>
            <a:r>
              <a:rPr lang="nl-NL" sz="1200" dirty="0">
                <a:latin typeface="Courier"/>
                <a:cs typeface="Courier"/>
              </a:rPr>
              <a:t>" : [</a:t>
            </a:r>
          </a:p>
          <a:p>
            <a:r>
              <a:rPr lang="nl-NL" sz="1200" dirty="0">
                <a:latin typeface="Courier"/>
                <a:cs typeface="Courier"/>
              </a:rPr>
              <a:t>    {</a:t>
            </a:r>
          </a:p>
          <a:p>
            <a:r>
              <a:rPr lang="nl-NL" sz="1200" dirty="0">
                <a:latin typeface="Courier"/>
                <a:cs typeface="Courier"/>
              </a:rPr>
              <a:t>      ”</a:t>
            </a:r>
            <a:r>
              <a:rPr lang="nl-NL" sz="1200" dirty="0" err="1">
                <a:latin typeface="Courier"/>
                <a:cs typeface="Courier"/>
              </a:rPr>
              <a:t>hdfs</a:t>
            </a:r>
            <a:r>
              <a:rPr lang="nl-NL" sz="1200" dirty="0">
                <a:latin typeface="Courier"/>
                <a:cs typeface="Courier"/>
              </a:rPr>
              <a:t>-site" : {</a:t>
            </a:r>
          </a:p>
          <a:p>
            <a:r>
              <a:rPr lang="nl-NL" sz="1200" dirty="0">
                <a:latin typeface="Courier"/>
                <a:cs typeface="Courier"/>
              </a:rPr>
              <a:t>	  "</a:t>
            </a:r>
            <a:r>
              <a:rPr lang="nl-NL" sz="1200" dirty="0" err="1">
                <a:latin typeface="Courier"/>
                <a:cs typeface="Courier"/>
              </a:rPr>
              <a:t>dfs.namenode.name.dir</a:t>
            </a:r>
            <a:r>
              <a:rPr lang="nl-NL" sz="1200" dirty="0">
                <a:latin typeface="Courier"/>
                <a:cs typeface="Courier"/>
              </a:rPr>
              <a:t>" : ”/</a:t>
            </a:r>
            <a:r>
              <a:rPr lang="nl-NL" sz="1200" dirty="0" err="1">
                <a:latin typeface="Courier"/>
                <a:cs typeface="Courier"/>
              </a:rPr>
              <a:t>hadoop</a:t>
            </a:r>
            <a:r>
              <a:rPr lang="nl-NL" sz="1200" dirty="0">
                <a:latin typeface="Courier"/>
                <a:cs typeface="Courier"/>
              </a:rPr>
              <a:t>/</a:t>
            </a:r>
            <a:r>
              <a:rPr lang="nl-NL" sz="1200" dirty="0" err="1">
                <a:latin typeface="Courier"/>
                <a:cs typeface="Courier"/>
              </a:rPr>
              <a:t>nn</a:t>
            </a:r>
            <a:r>
              <a:rPr lang="nl-NL" sz="1200" dirty="0">
                <a:latin typeface="Courier"/>
                <a:cs typeface="Courier"/>
              </a:rPr>
              <a:t>"</a:t>
            </a:r>
          </a:p>
          <a:p>
            <a:r>
              <a:rPr lang="nl-NL" sz="1200" dirty="0">
                <a:latin typeface="Courier"/>
                <a:cs typeface="Courier"/>
              </a:rPr>
              <a:t>      }</a:t>
            </a:r>
          </a:p>
          <a:p>
            <a:r>
              <a:rPr lang="nl-NL" sz="1200" dirty="0">
                <a:latin typeface="Courier"/>
                <a:cs typeface="Courier"/>
              </a:rPr>
              <a:t>    }</a:t>
            </a:r>
          </a:p>
          <a:p>
            <a:r>
              <a:rPr lang="nl-NL" sz="1200" dirty="0">
                <a:latin typeface="Courier"/>
                <a:cs typeface="Courier"/>
              </a:rPr>
              <a:t>  ],</a:t>
            </a:r>
          </a:p>
          <a:p>
            <a:r>
              <a:rPr lang="nl-NL" sz="1200" dirty="0">
                <a:latin typeface="Courier"/>
                <a:cs typeface="Courier"/>
              </a:rPr>
              <a:t> </a:t>
            </a:r>
            <a:r>
              <a:rPr lang="en-US" sz="1200" dirty="0">
                <a:latin typeface="Courier"/>
                <a:cs typeface="Courier"/>
              </a:rPr>
              <a:t> "</a:t>
            </a:r>
            <a:r>
              <a:rPr lang="en-US" sz="1200" dirty="0" err="1">
                <a:latin typeface="Courier"/>
                <a:cs typeface="Courier"/>
              </a:rPr>
              <a:t>host_groups</a:t>
            </a:r>
            <a:r>
              <a:rPr lang="en-US" sz="1200" dirty="0">
                <a:latin typeface="Courier"/>
                <a:cs typeface="Courier"/>
              </a:rPr>
              <a:t>" : [</a:t>
            </a:r>
          </a:p>
          <a:p>
            <a:r>
              <a:rPr lang="en-US" sz="1200" dirty="0">
                <a:latin typeface="Courier"/>
                <a:cs typeface="Courier"/>
              </a:rPr>
              <a:t>    {</a:t>
            </a:r>
          </a:p>
          <a:p>
            <a:r>
              <a:rPr lang="en-US" sz="1200" dirty="0">
                <a:latin typeface="Courier"/>
                <a:cs typeface="Courier"/>
              </a:rPr>
              <a:t>      "name" : ”</a:t>
            </a:r>
            <a:r>
              <a:rPr lang="en-US" sz="1200" dirty="0" err="1">
                <a:latin typeface="Courier"/>
                <a:cs typeface="Courier"/>
              </a:rPr>
              <a:t>uber</a:t>
            </a:r>
            <a:r>
              <a:rPr lang="en-US" sz="1200" dirty="0">
                <a:latin typeface="Courier"/>
                <a:cs typeface="Courier"/>
              </a:rPr>
              <a:t>-host",</a:t>
            </a:r>
          </a:p>
          <a:p>
            <a:r>
              <a:rPr lang="en-US" sz="1200" dirty="0">
                <a:latin typeface="Courier"/>
                <a:cs typeface="Courier"/>
              </a:rPr>
              <a:t>      "components" : [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"NAMENODE”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"SECONDARY_NAMENODE” },        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"DATANODE”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"HDFS_CLIENT”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"RESOURCEMANAGER”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"NODEMANAGER”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"YARN_CLIENT”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"HISTORYSERVER” },</a:t>
            </a:r>
          </a:p>
          <a:p>
            <a:r>
              <a:rPr lang="en-US" sz="1200" dirty="0">
                <a:latin typeface="Courier"/>
                <a:cs typeface="Courier"/>
              </a:rPr>
              <a:t>      { "name" : "MAPREDUCE2_CLIENT” }</a:t>
            </a:r>
          </a:p>
          <a:p>
            <a:r>
              <a:rPr lang="en-US" sz="1200" dirty="0">
                <a:latin typeface="Courier"/>
                <a:cs typeface="Courier"/>
              </a:rPr>
              <a:t>      ],</a:t>
            </a:r>
          </a:p>
          <a:p>
            <a:r>
              <a:rPr lang="en-US" sz="1200" dirty="0">
                <a:latin typeface="Courier"/>
                <a:cs typeface="Courier"/>
              </a:rPr>
              <a:t>      "cardinality" : "1"</a:t>
            </a:r>
          </a:p>
          <a:p>
            <a:r>
              <a:rPr lang="en-US" sz="1200" dirty="0">
                <a:latin typeface="Courier"/>
                <a:cs typeface="Courier"/>
              </a:rPr>
              <a:t>    }</a:t>
            </a:r>
          </a:p>
          <a:p>
            <a:r>
              <a:rPr lang="en-US" sz="1200" dirty="0">
                <a:latin typeface="Courier"/>
                <a:cs typeface="Courier"/>
              </a:rPr>
              <a:t>  ],</a:t>
            </a:r>
          </a:p>
          <a:p>
            <a:r>
              <a:rPr lang="en-US" sz="1200" dirty="0">
                <a:latin typeface="Courier"/>
                <a:cs typeface="Courier"/>
              </a:rPr>
              <a:t>  "Blueprints" : {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blueprint_name</a:t>
            </a:r>
            <a:r>
              <a:rPr lang="en-US" sz="1200" dirty="0">
                <a:latin typeface="Courier"/>
                <a:cs typeface="Courier"/>
              </a:rPr>
              <a:t>" : "single-node-</a:t>
            </a:r>
            <a:r>
              <a:rPr lang="en-US" sz="1200" dirty="0" err="1">
                <a:latin typeface="Courier"/>
                <a:cs typeface="Courier"/>
              </a:rPr>
              <a:t>hdfs</a:t>
            </a:r>
            <a:r>
              <a:rPr lang="en-US" sz="1200" dirty="0">
                <a:latin typeface="Courier"/>
                <a:cs typeface="Courier"/>
              </a:rPr>
              <a:t>-yarn",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stack_name</a:t>
            </a:r>
            <a:r>
              <a:rPr lang="en-US" sz="1200" dirty="0">
                <a:latin typeface="Courier"/>
                <a:cs typeface="Courier"/>
              </a:rPr>
              <a:t>" : "HDP",</a:t>
            </a:r>
          </a:p>
          <a:p>
            <a:r>
              <a:rPr lang="en-US" sz="1200" dirty="0">
                <a:latin typeface="Courier"/>
                <a:cs typeface="Courier"/>
              </a:rPr>
              <a:t>    "</a:t>
            </a:r>
            <a:r>
              <a:rPr lang="en-US" sz="1200" dirty="0" err="1">
                <a:latin typeface="Courier"/>
                <a:cs typeface="Courier"/>
              </a:rPr>
              <a:t>stack_version</a:t>
            </a:r>
            <a:r>
              <a:rPr lang="en-US" sz="1200" dirty="0">
                <a:latin typeface="Courier"/>
                <a:cs typeface="Courier"/>
              </a:rPr>
              <a:t>" : "</a:t>
            </a:r>
            <a:r>
              <a:rPr lang="en-US" sz="1200" dirty="0" smtClean="0">
                <a:latin typeface="Courier"/>
                <a:cs typeface="Courier"/>
              </a:rPr>
              <a:t>2.2"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  }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7691944" y="4516982"/>
            <a:ext cx="6382513" cy="2492990"/>
          </a:xfrm>
          <a:prstGeom prst="rect">
            <a:avLst/>
          </a:prstGeom>
          <a:ln>
            <a:solidFill>
              <a:srgbClr val="8E8E8E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{</a:t>
            </a:r>
          </a:p>
          <a:p>
            <a:r>
              <a:rPr lang="en-US" sz="1200" dirty="0">
                <a:latin typeface="Courier"/>
                <a:cs typeface="Courier"/>
              </a:rPr>
              <a:t>  "blueprint" : "single-node-</a:t>
            </a:r>
            <a:r>
              <a:rPr lang="en-US" sz="1200" dirty="0" err="1">
                <a:latin typeface="Courier"/>
                <a:cs typeface="Courier"/>
              </a:rPr>
              <a:t>hdfs</a:t>
            </a:r>
            <a:r>
              <a:rPr lang="en-US" sz="1200" dirty="0">
                <a:latin typeface="Courier"/>
                <a:cs typeface="Courier"/>
              </a:rPr>
              <a:t>-yarn",</a:t>
            </a:r>
          </a:p>
          <a:p>
            <a:r>
              <a:rPr lang="en-US" sz="1200" dirty="0">
                <a:latin typeface="Courier"/>
                <a:cs typeface="Courier"/>
              </a:rPr>
              <a:t>  "</a:t>
            </a:r>
            <a:r>
              <a:rPr lang="en-US" sz="1200" dirty="0" err="1">
                <a:latin typeface="Courier"/>
                <a:cs typeface="Courier"/>
              </a:rPr>
              <a:t>host_groups</a:t>
            </a:r>
            <a:r>
              <a:rPr lang="en-US" sz="1200" dirty="0">
                <a:latin typeface="Courier"/>
                <a:cs typeface="Courier"/>
              </a:rPr>
              <a:t>" :[</a:t>
            </a:r>
          </a:p>
          <a:p>
            <a:r>
              <a:rPr lang="en-US" sz="1200" dirty="0">
                <a:latin typeface="Courier"/>
                <a:cs typeface="Courier"/>
              </a:rPr>
              <a:t>    { </a:t>
            </a:r>
          </a:p>
          <a:p>
            <a:r>
              <a:rPr lang="en-US" sz="1200" dirty="0">
                <a:latin typeface="Courier"/>
                <a:cs typeface="Courier"/>
              </a:rPr>
              <a:t>      "name" : ”</a:t>
            </a:r>
            <a:r>
              <a:rPr lang="en-US" sz="1200" dirty="0" err="1">
                <a:latin typeface="Courier"/>
                <a:cs typeface="Courier"/>
              </a:rPr>
              <a:t>uber</a:t>
            </a:r>
            <a:r>
              <a:rPr lang="en-US" sz="1200" dirty="0">
                <a:latin typeface="Courier"/>
                <a:cs typeface="Courier"/>
              </a:rPr>
              <a:t>-host",  </a:t>
            </a:r>
          </a:p>
          <a:p>
            <a:r>
              <a:rPr lang="en-US" sz="1200" dirty="0">
                <a:latin typeface="Courier"/>
                <a:cs typeface="Courier"/>
              </a:rPr>
              <a:t>      "hosts" : [          </a:t>
            </a:r>
          </a:p>
          <a:p>
            <a:r>
              <a:rPr lang="en-US" sz="1200" dirty="0">
                <a:latin typeface="Courier"/>
                <a:cs typeface="Courier"/>
              </a:rPr>
              <a:t>        { </a:t>
            </a:r>
          </a:p>
          <a:p>
            <a:r>
              <a:rPr lang="en-US" sz="1200" dirty="0">
                <a:latin typeface="Courier"/>
                <a:cs typeface="Courier"/>
              </a:rPr>
              <a:t>          "</a:t>
            </a:r>
            <a:r>
              <a:rPr lang="en-US" sz="1200" dirty="0" err="1">
                <a:latin typeface="Courier"/>
                <a:cs typeface="Courier"/>
              </a:rPr>
              <a:t>fqdn</a:t>
            </a:r>
            <a:r>
              <a:rPr lang="en-US" sz="1200" dirty="0">
                <a:latin typeface="Courier"/>
                <a:cs typeface="Courier"/>
              </a:rPr>
              <a:t>" : "c6401.ambari.apache.org”</a:t>
            </a:r>
          </a:p>
          <a:p>
            <a:r>
              <a:rPr lang="en-US" sz="1200" dirty="0">
                <a:latin typeface="Courier"/>
                <a:cs typeface="Courier"/>
              </a:rPr>
              <a:t>	  }</a:t>
            </a:r>
          </a:p>
          <a:p>
            <a:r>
              <a:rPr lang="en-US" sz="1200" dirty="0">
                <a:latin typeface="Courier"/>
                <a:cs typeface="Courier"/>
              </a:rPr>
              <a:t>      ]</a:t>
            </a:r>
          </a:p>
          <a:p>
            <a:r>
              <a:rPr lang="en-US" sz="1200" dirty="0">
                <a:latin typeface="Courier"/>
                <a:cs typeface="Courier"/>
              </a:rPr>
              <a:t>    }</a:t>
            </a:r>
          </a:p>
          <a:p>
            <a:r>
              <a:rPr lang="en-US" sz="1200" dirty="0">
                <a:latin typeface="Courier"/>
                <a:cs typeface="Courier"/>
              </a:rPr>
              <a:t>  ]</a:t>
            </a:r>
          </a:p>
          <a:p>
            <a:r>
              <a:rPr lang="en-US" sz="1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910526" y="1299957"/>
            <a:ext cx="6382513" cy="498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BLUEPRINT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91944" y="4057411"/>
            <a:ext cx="6382513" cy="498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40" dirty="0">
                <a:solidFill>
                  <a:schemeClr val="tx2"/>
                </a:solidFill>
                <a:latin typeface="Courier"/>
                <a:cs typeface="Courier"/>
              </a:rPr>
              <a:t>CLUSTER CREATION TEMPLATE</a:t>
            </a:r>
          </a:p>
        </p:txBody>
      </p:sp>
      <p:sp>
        <p:nvSpPr>
          <p:cNvPr id="8" name="Left Arrow 7"/>
          <p:cNvSpPr/>
          <p:nvPr/>
        </p:nvSpPr>
        <p:spPr>
          <a:xfrm>
            <a:off x="6303158" y="2019208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9" name="Left Arrow 8"/>
          <p:cNvSpPr/>
          <p:nvPr/>
        </p:nvSpPr>
        <p:spPr>
          <a:xfrm>
            <a:off x="6303158" y="4516982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0" name="Left Arrow 9"/>
          <p:cNvSpPr/>
          <p:nvPr/>
        </p:nvSpPr>
        <p:spPr>
          <a:xfrm>
            <a:off x="6303158" y="6855631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1" name="Left Arrow 10"/>
          <p:cNvSpPr/>
          <p:nvPr/>
        </p:nvSpPr>
        <p:spPr>
          <a:xfrm>
            <a:off x="13217544" y="4558544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2" name="Left Arrow 11"/>
          <p:cNvSpPr/>
          <p:nvPr/>
        </p:nvSpPr>
        <p:spPr>
          <a:xfrm>
            <a:off x="13217544" y="5651871"/>
            <a:ext cx="683314" cy="639680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3" name="TextBox 12"/>
          <p:cNvSpPr txBox="1"/>
          <p:nvPr/>
        </p:nvSpPr>
        <p:spPr>
          <a:xfrm>
            <a:off x="8364178" y="1491401"/>
            <a:ext cx="5710280" cy="1916818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defTabSz="548640">
              <a:spcBef>
                <a:spcPct val="20000"/>
              </a:spcBef>
            </a:pPr>
            <a:r>
              <a:rPr lang="en-US" sz="2160" b="1" dirty="0" smtClean="0"/>
              <a:t>Description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Single-node cluster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Use HDP 2.2 Stack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HDFS + YARN + MR2</a:t>
            </a:r>
          </a:p>
          <a:p>
            <a:pPr marL="342900" indent="-342900" defTabSz="548640">
              <a:spcBef>
                <a:spcPct val="20000"/>
              </a:spcBef>
              <a:buFont typeface="Arial"/>
              <a:buChar char="•"/>
            </a:pPr>
            <a:r>
              <a:rPr lang="en-US" sz="2000" dirty="0" smtClean="0"/>
              <a:t>Everything on c6401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274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4718215"/>
          </a:xfrm>
        </p:spPr>
        <p:txBody>
          <a:bodyPr/>
          <a:lstStyle/>
          <a:p>
            <a:r>
              <a:rPr lang="en-US" dirty="0" smtClean="0"/>
              <a:t>Background, Release History and Demo</a:t>
            </a:r>
          </a:p>
          <a:p>
            <a:r>
              <a:rPr lang="en-US" dirty="0" smtClean="0"/>
              <a:t>Ambari Alerts and Metrics</a:t>
            </a:r>
          </a:p>
          <a:p>
            <a:r>
              <a:rPr lang="en-US" dirty="0" smtClean="0"/>
              <a:t>Ambari Blueprints</a:t>
            </a:r>
          </a:p>
          <a:p>
            <a:r>
              <a:rPr lang="en-US" dirty="0" smtClean="0"/>
              <a:t>Security Setup (Kerberos, RBAC)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Log Search</a:t>
            </a:r>
          </a:p>
          <a:p>
            <a:r>
              <a:rPr lang="en-US" dirty="0"/>
              <a:t>Automated Cluster Upgrade</a:t>
            </a:r>
          </a:p>
          <a:p>
            <a:r>
              <a:rPr lang="en-US" dirty="0" smtClean="0"/>
              <a:t>Extensibility: Stacks and Views</a:t>
            </a:r>
          </a:p>
          <a:p>
            <a:r>
              <a:rPr lang="en-US" dirty="0" smtClean="0"/>
              <a:t>What’s New and Next</a:t>
            </a:r>
          </a:p>
        </p:txBody>
      </p:sp>
    </p:spTree>
    <p:extLst>
      <p:ext uri="{BB962C8B-B14F-4D97-AF65-F5344CB8AC3E}">
        <p14:creationId xmlns:p14="http://schemas.microsoft.com/office/powerpoint/2010/main" val="83304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Security </a:t>
            </a:r>
            <a:r>
              <a:rPr lang="en-US" dirty="0" smtClean="0"/>
              <a:t>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2250872"/>
          </a:xfrm>
        </p:spPr>
        <p:txBody>
          <a:bodyPr/>
          <a:lstStyle/>
          <a:p>
            <a:r>
              <a:rPr lang="en-US" dirty="0" smtClean="0"/>
              <a:t>Kerberos</a:t>
            </a:r>
            <a:endParaRPr lang="en-US" dirty="0" smtClean="0"/>
          </a:p>
          <a:p>
            <a:r>
              <a:rPr lang="en-US" dirty="0" smtClean="0"/>
              <a:t>LDAP/AD</a:t>
            </a:r>
          </a:p>
          <a:p>
            <a:r>
              <a:rPr lang="en-US" dirty="0" smtClean="0"/>
              <a:t>PEM/Local Authentication</a:t>
            </a:r>
          </a:p>
          <a:p>
            <a:r>
              <a:rPr lang="en-US" dirty="0" smtClean="0"/>
              <a:t>Custom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5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Kerberos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6700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A</a:t>
            </a:r>
          </a:p>
        </p:txBody>
      </p:sp>
      <p:sp>
        <p:nvSpPr>
          <p:cNvPr id="7" name="Rectangle 6"/>
          <p:cNvSpPr/>
          <p:nvPr/>
        </p:nvSpPr>
        <p:spPr>
          <a:xfrm>
            <a:off x="5565888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25386" y="2033516"/>
            <a:ext cx="7765575" cy="4217159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endParaRPr lang="en-US" sz="2800" dirty="0" err="1" smtClean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25387" y="2109172"/>
            <a:ext cx="7765574" cy="3662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800" dirty="0" smtClean="0"/>
              <a:t>Hadoop Cluster</a:t>
            </a:r>
          </a:p>
        </p:txBody>
      </p:sp>
      <p:sp>
        <p:nvSpPr>
          <p:cNvPr id="15" name="Can 14"/>
          <p:cNvSpPr/>
          <p:nvPr/>
        </p:nvSpPr>
        <p:spPr>
          <a:xfrm>
            <a:off x="11293475" y="4323467"/>
            <a:ext cx="1175849" cy="1400499"/>
          </a:xfrm>
          <a:prstGeom prst="can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KDC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82314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27422" y="3869385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err="1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88992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C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05418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239976" y="2726267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56402" y="3816787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16700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565888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182314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27422" y="5602992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88992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2"/>
                </a:solidFill>
              </a:rPr>
              <a:t>Service </a:t>
            </a:r>
            <a:r>
              <a:rPr lang="en-US" sz="1400" dirty="0" smtClean="0">
                <a:solidFill>
                  <a:schemeClr val="tx2"/>
                </a:solidFill>
              </a:rPr>
              <a:t>Component X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005418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239976" y="4459874"/>
            <a:ext cx="1282895" cy="12861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Service Component X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856402" y="5550394"/>
            <a:ext cx="964453" cy="33671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smtClean="0">
                <a:solidFill>
                  <a:schemeClr val="tx2"/>
                </a:solidFill>
              </a:rPr>
              <a:t>keytab</a:t>
            </a:r>
            <a:endParaRPr lang="en-US" sz="1400" dirty="0" smtClean="0">
              <a:solidFill>
                <a:schemeClr val="tx2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841494" y="2606536"/>
            <a:ext cx="2666994" cy="3333171"/>
          </a:xfrm>
          <a:prstGeom prst="rightArrow">
            <a:avLst>
              <a:gd name="adj1" fmla="val 76495"/>
              <a:gd name="adj2" fmla="val 19193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Kerberos is used to secure the Components in the cluster. Kerberos identities are managed via “</a:t>
            </a:r>
            <a:r>
              <a:rPr lang="en-US" sz="1800" dirty="0" err="1" smtClean="0">
                <a:solidFill>
                  <a:schemeClr val="tx2"/>
                </a:solidFill>
              </a:rPr>
              <a:t>keytabs</a:t>
            </a:r>
            <a:r>
              <a:rPr lang="en-US" sz="1800" dirty="0" smtClean="0">
                <a:solidFill>
                  <a:schemeClr val="tx2"/>
                </a:solidFill>
              </a:rPr>
              <a:t>” on the Component hosts.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12401023" y="4110883"/>
            <a:ext cx="1705944" cy="1828824"/>
          </a:xfrm>
          <a:prstGeom prst="rightArrow">
            <a:avLst>
              <a:gd name="adj1" fmla="val 76495"/>
              <a:gd name="adj2" fmla="val 19193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800" dirty="0" smtClean="0">
                <a:solidFill>
                  <a:schemeClr val="tx2"/>
                </a:solidFill>
              </a:rPr>
              <a:t>Principals for the cluster are managed in the KDC.</a:t>
            </a:r>
          </a:p>
        </p:txBody>
      </p:sp>
    </p:spTree>
    <p:extLst>
      <p:ext uri="{BB962C8B-B14F-4D97-AF65-F5344CB8AC3E}">
        <p14:creationId xmlns:p14="http://schemas.microsoft.com/office/powerpoint/2010/main" val="5430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Automated Kerberos Security Setup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733236" y="1456364"/>
            <a:ext cx="6486718" cy="4766868"/>
          </a:xfrm>
          <a:prstGeom prst="rect">
            <a:avLst/>
          </a:prstGeom>
        </p:spPr>
        <p:txBody>
          <a:bodyPr/>
          <a:lstStyle>
            <a:lvl1pPr marL="342871" indent="-34287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742889" indent="-285726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142904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067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057229" indent="-228581" algn="l" defTabSz="457161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2514391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52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15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76" indent="-228581" algn="l" defTabSz="45716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Wizard Driven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400" dirty="0"/>
              <a:t>Simplify the experience of enabling and managing Kerberos </a:t>
            </a:r>
            <a:r>
              <a:rPr lang="en-US" sz="2400" dirty="0" smtClean="0"/>
              <a:t>security</a:t>
            </a:r>
            <a:endParaRPr lang="en-US" sz="2400" dirty="0"/>
          </a:p>
          <a:p>
            <a:pPr marL="0" indent="0">
              <a:spcBef>
                <a:spcPts val="2016"/>
              </a:spcBef>
              <a:buNone/>
            </a:pPr>
            <a:r>
              <a:rPr lang="en-US" sz="2400" b="1" dirty="0">
                <a:solidFill>
                  <a:schemeClr val="accent1"/>
                </a:solidFill>
              </a:rPr>
              <a:t>Automated and Manual Options</a:t>
            </a:r>
            <a: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/>
            </a:r>
            <a:br>
              <a:rPr lang="en-US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en-US" sz="2400" dirty="0"/>
              <a:t>Critical for today’s </a:t>
            </a:r>
            <a:r>
              <a:rPr lang="en-US" sz="2400" dirty="0" smtClean="0"/>
              <a:t>enterprise</a:t>
            </a:r>
          </a:p>
          <a:p>
            <a:pPr marL="0" indent="0">
              <a:spcBef>
                <a:spcPts val="2016"/>
              </a:spcBef>
              <a:buNone/>
            </a:pPr>
            <a:r>
              <a:rPr lang="en-US" sz="2400" b="1" dirty="0" smtClean="0">
                <a:solidFill>
                  <a:schemeClr val="accent1"/>
                </a:solidFill>
              </a:rPr>
              <a:t>Works </a:t>
            </a:r>
            <a:r>
              <a:rPr lang="en-US" sz="2400" b="1" dirty="0">
                <a:solidFill>
                  <a:schemeClr val="accent1"/>
                </a:solidFill>
              </a:rPr>
              <a:t>with Existing Kerberos Infrastructure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dirty="0"/>
              <a:t>Such as Active Directory and MIT </a:t>
            </a:r>
            <a:r>
              <a:rPr lang="en-US" sz="2400" dirty="0" smtClean="0"/>
              <a:t>KDC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970" y="1456365"/>
            <a:ext cx="5849424" cy="4707085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20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Role-Based Access Control (RBAC)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53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Role-Based 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87798"/>
          </a:xfrm>
        </p:spPr>
        <p:txBody>
          <a:bodyPr/>
          <a:lstStyle/>
          <a:p>
            <a:r>
              <a:rPr lang="en-US" dirty="0" smtClean="0"/>
              <a:t>Use “roles” for more granular division of control for cluster operations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41494" y="2392150"/>
          <a:ext cx="13167360" cy="4026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252"/>
                <a:gridCol w="3016155"/>
                <a:gridCol w="7921953"/>
              </a:tblGrid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Old Permission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New Role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Notable Permissions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Administrator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Full operational control, including upgrades. Ambari Admins</a:t>
                      </a:r>
                      <a:r>
                        <a:rPr lang="en-US" baseline="0" dirty="0" smtClean="0"/>
                        <a:t> are implicitly granted this Role.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Adding and removing hosts.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Administrator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Manage</a:t>
                      </a:r>
                      <a:r>
                        <a:rPr lang="en-US" baseline="0" dirty="0" smtClean="0"/>
                        <a:t> configurations, move components.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Operator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Service stop and start and service-specific operations such as HDFS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Rebalance.</a:t>
                      </a:r>
                      <a:endParaRPr lang="en-US" dirty="0"/>
                    </a:p>
                  </a:txBody>
                  <a:tcPr anchor="ctr"/>
                </a:tc>
              </a:tr>
              <a:tr h="631714">
                <a:tc>
                  <a:txBody>
                    <a:bodyPr/>
                    <a:lstStyle/>
                    <a:p>
                      <a:r>
                        <a:rPr lang="en-US" dirty="0" smtClean="0"/>
                        <a:t>Read-Only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 User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View cluster</a:t>
                      </a:r>
                      <a:r>
                        <a:rPr lang="en-US" baseline="0" dirty="0" smtClean="0"/>
                        <a:t> service and host information.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841494" y="6540786"/>
            <a:ext cx="131673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accent6"/>
                </a:solidFill>
              </a:rPr>
              <a:t>Note: Users </a:t>
            </a:r>
            <a:r>
              <a:rPr lang="en-US" b="1" dirty="0">
                <a:solidFill>
                  <a:schemeClr val="accent6"/>
                </a:solidFill>
              </a:rPr>
              <a:t>flagged as “</a:t>
            </a:r>
            <a:r>
              <a:rPr lang="en-US" b="1">
                <a:solidFill>
                  <a:schemeClr val="accent6"/>
                </a:solidFill>
              </a:rPr>
              <a:t>Ambari </a:t>
            </a:r>
            <a:r>
              <a:rPr lang="en-US" b="1" smtClean="0">
                <a:solidFill>
                  <a:schemeClr val="accent6"/>
                </a:solidFill>
              </a:rPr>
              <a:t>Admins</a:t>
            </a:r>
            <a:r>
              <a:rPr lang="en-US" b="1" dirty="0" smtClean="0">
                <a:solidFill>
                  <a:schemeClr val="accent6"/>
                </a:solidFill>
              </a:rPr>
              <a:t>” are implicitly </a:t>
            </a:r>
            <a:r>
              <a:rPr lang="en-US" b="1" dirty="0">
                <a:solidFill>
                  <a:schemeClr val="accent6"/>
                </a:solidFill>
              </a:rPr>
              <a:t>granted </a:t>
            </a:r>
            <a:r>
              <a:rPr lang="en-US" b="1" dirty="0" smtClean="0">
                <a:solidFill>
                  <a:schemeClr val="accent6"/>
                </a:solidFill>
              </a:rPr>
              <a:t>Cluster Administrator permission</a:t>
            </a:r>
            <a:r>
              <a:rPr lang="en-US" b="1" dirty="0">
                <a:solidFill>
                  <a:schemeClr val="accent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787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257" y="1407290"/>
            <a:ext cx="10138444" cy="594234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Managing Cluster Roles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145554" y="1325482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Assign roles to users or groups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997588" y="1842448"/>
            <a:ext cx="3766782" cy="8598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0059695" y="1842448"/>
            <a:ext cx="1704675" cy="8704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883514" y="4513357"/>
            <a:ext cx="1997240" cy="78483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Manage roles in Block or List View layouts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12146507" y="2712879"/>
            <a:ext cx="682390" cy="180453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93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Managing Cluster Roles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76" y="1378422"/>
            <a:ext cx="10334972" cy="58821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16001" y="571779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smtClean="0">
                <a:solidFill>
                  <a:schemeClr val="accent6"/>
                </a:solidFill>
              </a:rPr>
              <a:t>View users or groups</a:t>
            </a:r>
            <a:endParaRPr lang="en-US" sz="2000" dirty="0" smtClean="0">
              <a:solidFill>
                <a:schemeClr val="accent6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68035" y="1088745"/>
            <a:ext cx="3766782" cy="85980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264322" y="1088745"/>
            <a:ext cx="2770496" cy="105395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522884" y="1145680"/>
            <a:ext cx="1997240" cy="523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2000" dirty="0" smtClean="0">
                <a:solidFill>
                  <a:schemeClr val="accent6"/>
                </a:solidFill>
              </a:rPr>
              <a:t>Change current role assignment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447375" y="1662646"/>
            <a:ext cx="2694326" cy="211778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6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Cluster Upgrade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8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Cluster Upgrade Terminology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4924" y="1399460"/>
            <a:ext cx="2659380" cy="2118452"/>
          </a:xfrm>
          <a:prstGeom prst="rect">
            <a:avLst/>
          </a:prstGeom>
          <a:solidFill>
            <a:schemeClr val="accent1"/>
          </a:solidFill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sz="2400" b="1" dirty="0">
                <a:solidFill>
                  <a:schemeClr val="tx2"/>
                </a:solidFill>
              </a:rPr>
              <a:t>Rolling Upgrade</a:t>
            </a:r>
          </a:p>
        </p:txBody>
      </p:sp>
      <p:sp>
        <p:nvSpPr>
          <p:cNvPr id="5" name="Rectangle 4"/>
          <p:cNvSpPr/>
          <p:nvPr/>
        </p:nvSpPr>
        <p:spPr>
          <a:xfrm>
            <a:off x="4014304" y="1399460"/>
            <a:ext cx="8911255" cy="2118452"/>
          </a:xfrm>
          <a:prstGeom prst="rect">
            <a:avLst/>
          </a:prstGeom>
          <a:solidFill>
            <a:schemeClr val="tx2"/>
          </a:solidFill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US" dirty="0" smtClean="0">
                <a:solidFill>
                  <a:schemeClr val="bg1"/>
                </a:solidFill>
              </a:rPr>
              <a:t>rchestrates </a:t>
            </a: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smtClean="0">
                <a:solidFill>
                  <a:schemeClr val="bg1"/>
                </a:solidFill>
              </a:rPr>
              <a:t>cluster upgrade </a:t>
            </a:r>
            <a:r>
              <a:rPr lang="en-US" dirty="0">
                <a:solidFill>
                  <a:schemeClr val="bg1"/>
                </a:solidFill>
              </a:rPr>
              <a:t>in an order that is meant to preserve cluster operation and minimize service impact</a:t>
            </a:r>
            <a:r>
              <a:rPr lang="en-US" dirty="0" smtClean="0">
                <a:solidFill>
                  <a:schemeClr val="bg1"/>
                </a:solidFill>
              </a:rPr>
              <a:t>. The tradeoff is more stringent prerequisites and a longer upgrade time.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4924" y="3821475"/>
            <a:ext cx="2659380" cy="2118452"/>
          </a:xfrm>
          <a:prstGeom prst="rect">
            <a:avLst/>
          </a:prstGeom>
          <a:solidFill>
            <a:schemeClr val="accent1"/>
          </a:solidFill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sz="2400" b="1" dirty="0" smtClean="0">
                <a:solidFill>
                  <a:schemeClr val="tx2"/>
                </a:solidFill>
              </a:rPr>
              <a:t>Express Upgrade</a:t>
            </a:r>
            <a:endParaRPr lang="en-US" sz="2400" b="1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14304" y="3821475"/>
            <a:ext cx="8911255" cy="2118452"/>
          </a:xfrm>
          <a:prstGeom prst="rect">
            <a:avLst/>
          </a:prstGeom>
          <a:solidFill>
            <a:schemeClr val="tx2"/>
          </a:solidFill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Orchestrates the cluster upgrade in an order that will incur cluster downtime. This method has less stringent prerequisites but completes in a faster upgrade time.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is Apache Ambari?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9705474" y="1779902"/>
            <a:ext cx="4571999" cy="4845001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 marL="111125" indent="0">
              <a:buNone/>
            </a:pPr>
            <a:r>
              <a:rPr lang="en-US" dirty="0">
                <a:solidFill>
                  <a:schemeClr val="tx2"/>
                </a:solidFill>
              </a:rPr>
              <a:t>A completely </a:t>
            </a:r>
            <a:r>
              <a:rPr lang="en-US" b="1" dirty="0">
                <a:solidFill>
                  <a:schemeClr val="tx2"/>
                </a:solidFill>
              </a:rPr>
              <a:t>open source </a:t>
            </a:r>
            <a:r>
              <a:rPr lang="en-US" dirty="0">
                <a:solidFill>
                  <a:schemeClr val="tx2"/>
                </a:solidFill>
              </a:rPr>
              <a:t>management platform for </a:t>
            </a:r>
            <a:r>
              <a:rPr lang="en-US" b="1" dirty="0">
                <a:solidFill>
                  <a:schemeClr val="tx2"/>
                </a:solidFill>
              </a:rPr>
              <a:t>provisioning, managing, monitoring and securing Apache Hadoop </a:t>
            </a:r>
            <a:r>
              <a:rPr lang="en-US" dirty="0">
                <a:solidFill>
                  <a:schemeClr val="tx2"/>
                </a:solidFill>
              </a:rPr>
              <a:t>clusters. Apache Ambari takes the guesswork out of operating Hadoop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57" y="1956851"/>
            <a:ext cx="8398759" cy="449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Upgrade: Rolling or Express Choice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26065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Check Prerequisites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085163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Prepare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444261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Register + Install</a:t>
            </a:r>
          </a:p>
        </p:txBody>
      </p:sp>
      <p:sp>
        <p:nvSpPr>
          <p:cNvPr id="6" name="Rectangle 5"/>
          <p:cNvSpPr/>
          <p:nvPr/>
        </p:nvSpPr>
        <p:spPr>
          <a:xfrm>
            <a:off x="8803359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Perform Upgrade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803359" y="3515243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Perform the </a:t>
            </a:r>
            <a:r>
              <a:rPr lang="en-US" sz="1680" dirty="0" smtClean="0">
                <a:solidFill>
                  <a:schemeClr val="tx1"/>
                </a:solidFill>
              </a:rPr>
              <a:t>upgrade</a:t>
            </a:r>
            <a:r>
              <a:rPr lang="en-US" sz="1680" dirty="0">
                <a:solidFill>
                  <a:schemeClr val="tx1"/>
                </a:solidFill>
              </a:rPr>
              <a:t>. The steps depend on upgrade method: </a:t>
            </a:r>
            <a:r>
              <a:rPr lang="en-US" sz="1680" b="1" dirty="0">
                <a:solidFill>
                  <a:schemeClr val="tx1"/>
                </a:solidFill>
              </a:rPr>
              <a:t>Rolling </a:t>
            </a:r>
            <a:r>
              <a:rPr lang="en-US" sz="1680" dirty="0">
                <a:solidFill>
                  <a:schemeClr val="tx1"/>
                </a:solidFill>
              </a:rPr>
              <a:t>or </a:t>
            </a:r>
            <a:r>
              <a:rPr lang="en-US" sz="1680" b="1" dirty="0">
                <a:solidFill>
                  <a:schemeClr val="tx1"/>
                </a:solidFill>
              </a:rPr>
              <a:t>Express</a:t>
            </a:r>
            <a:r>
              <a:rPr lang="en-US" sz="168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1162456" y="1732172"/>
            <a:ext cx="2091988" cy="14685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b="1" dirty="0">
                <a:solidFill>
                  <a:schemeClr val="tx2"/>
                </a:solidFill>
              </a:rPr>
              <a:t>Finalize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162456" y="3518014"/>
            <a:ext cx="2091988" cy="1920241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Finalize the upgrade, making the </a:t>
            </a:r>
            <a:r>
              <a:rPr lang="en-US" sz="1680" b="1" dirty="0">
                <a:solidFill>
                  <a:schemeClr val="tx1"/>
                </a:solidFill>
              </a:rPr>
              <a:t>target</a:t>
            </a:r>
            <a:r>
              <a:rPr lang="en-US" sz="1680" dirty="0">
                <a:solidFill>
                  <a:schemeClr val="tx1"/>
                </a:solidFill>
              </a:rPr>
              <a:t> version the </a:t>
            </a:r>
            <a:r>
              <a:rPr lang="en-US" sz="1680" b="1" dirty="0">
                <a:solidFill>
                  <a:schemeClr val="tx1"/>
                </a:solidFill>
              </a:rPr>
              <a:t>current</a:t>
            </a:r>
            <a:r>
              <a:rPr lang="en-US" sz="1680" dirty="0">
                <a:solidFill>
                  <a:schemeClr val="tx1"/>
                </a:solidFill>
              </a:rPr>
              <a:t> version.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85163" y="3494467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Perform the preparation steps, which include </a:t>
            </a:r>
            <a:r>
              <a:rPr lang="en-US" sz="1680" b="1" dirty="0">
                <a:solidFill>
                  <a:schemeClr val="tx1"/>
                </a:solidFill>
              </a:rPr>
              <a:t>making backups of critical cluster metadata</a:t>
            </a:r>
            <a:r>
              <a:rPr lang="en-US" sz="168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26065" y="3494467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1"/>
                </a:solidFill>
              </a:rPr>
              <a:t>Review the </a:t>
            </a:r>
            <a:r>
              <a:rPr lang="en-US" sz="1680" b="1" dirty="0">
                <a:solidFill>
                  <a:schemeClr val="tx1"/>
                </a:solidFill>
              </a:rPr>
              <a:t>prerequisites</a:t>
            </a:r>
            <a:r>
              <a:rPr lang="en-US" sz="1680" dirty="0">
                <a:solidFill>
                  <a:schemeClr val="tx1"/>
                </a:solidFill>
              </a:rPr>
              <a:t> to confirm your cluster configuration is ready for upgrade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444261" y="3515243"/>
            <a:ext cx="2091988" cy="1923012"/>
          </a:xfrm>
          <a:prstGeom prst="rect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b="1" dirty="0">
                <a:solidFill>
                  <a:schemeClr val="tx1"/>
                </a:solidFill>
              </a:rPr>
              <a:t>Register </a:t>
            </a:r>
            <a:r>
              <a:rPr lang="en-US" sz="1680" dirty="0">
                <a:solidFill>
                  <a:schemeClr val="tx1"/>
                </a:solidFill>
              </a:rPr>
              <a:t>the </a:t>
            </a:r>
            <a:r>
              <a:rPr lang="en-US" sz="1680" dirty="0" smtClean="0">
                <a:solidFill>
                  <a:schemeClr val="tx1"/>
                </a:solidFill>
              </a:rPr>
              <a:t>software repository </a:t>
            </a:r>
            <a:r>
              <a:rPr lang="en-US" sz="1680" dirty="0">
                <a:solidFill>
                  <a:schemeClr val="tx1"/>
                </a:solidFill>
              </a:rPr>
              <a:t>and </a:t>
            </a:r>
            <a:r>
              <a:rPr lang="en-US" sz="1680" b="1" dirty="0" smtClean="0">
                <a:solidFill>
                  <a:schemeClr val="tx1"/>
                </a:solidFill>
              </a:rPr>
              <a:t>install </a:t>
            </a:r>
            <a:r>
              <a:rPr lang="en-US" sz="1680" dirty="0">
                <a:solidFill>
                  <a:schemeClr val="tx1"/>
                </a:solidFill>
              </a:rPr>
              <a:t>the </a:t>
            </a:r>
            <a:r>
              <a:rPr lang="en-US" sz="1680" b="1" dirty="0">
                <a:solidFill>
                  <a:schemeClr val="tx1"/>
                </a:solidFill>
              </a:rPr>
              <a:t>target</a:t>
            </a:r>
            <a:r>
              <a:rPr lang="en-US" sz="1680" dirty="0">
                <a:solidFill>
                  <a:schemeClr val="tx1"/>
                </a:solidFill>
              </a:rPr>
              <a:t> </a:t>
            </a:r>
            <a:r>
              <a:rPr lang="en-US" sz="1680" dirty="0" smtClean="0">
                <a:solidFill>
                  <a:schemeClr val="tx1"/>
                </a:solidFill>
              </a:rPr>
              <a:t>version </a:t>
            </a:r>
            <a:r>
              <a:rPr lang="en-US" sz="1680" dirty="0">
                <a:solidFill>
                  <a:schemeClr val="tx1"/>
                </a:solidFill>
              </a:rPr>
              <a:t>on the cluster.</a:t>
            </a:r>
          </a:p>
        </p:txBody>
      </p:sp>
      <p:sp>
        <p:nvSpPr>
          <p:cNvPr id="7" name="Right Arrow 6"/>
          <p:cNvSpPr/>
          <p:nvPr/>
        </p:nvSpPr>
        <p:spPr>
          <a:xfrm rot="19507342">
            <a:off x="8391212" y="5100354"/>
            <a:ext cx="1508869" cy="1207183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3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Upgrade Choice: Rolling or Express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106" y="1419726"/>
            <a:ext cx="760476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</a:t>
            </a:r>
            <a:r>
              <a:rPr lang="en-US" dirty="0" smtClean="0"/>
              <a:t>Upgrade: High-Level Process</a:t>
            </a:r>
            <a:endParaRPr lang="en-US" dirty="0"/>
          </a:p>
        </p:txBody>
      </p:sp>
      <p:sp>
        <p:nvSpPr>
          <p:cNvPr id="3" name="Pentagon 2"/>
          <p:cNvSpPr/>
          <p:nvPr/>
        </p:nvSpPr>
        <p:spPr>
          <a:xfrm>
            <a:off x="1618353" y="2260814"/>
            <a:ext cx="2699587" cy="1072506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4" name="Pentagon 3"/>
          <p:cNvSpPr/>
          <p:nvPr/>
        </p:nvSpPr>
        <p:spPr>
          <a:xfrm>
            <a:off x="4561842" y="2260814"/>
            <a:ext cx="2699587" cy="1072506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5" name="Pentagon 4"/>
          <p:cNvSpPr/>
          <p:nvPr/>
        </p:nvSpPr>
        <p:spPr>
          <a:xfrm>
            <a:off x="7492540" y="2260814"/>
            <a:ext cx="2699587" cy="1072506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</a:rPr>
              <a:t>Upgrade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354" y="4046681"/>
            <a:ext cx="2699587" cy="972914"/>
          </a:xfrm>
          <a:prstGeom prst="rect">
            <a:avLst/>
          </a:prstGeom>
          <a:ln>
            <a:solidFill>
              <a:schemeClr val="bg1">
                <a:lumMod val="25000"/>
                <a:lumOff val="75000"/>
              </a:schemeClr>
            </a:solidFill>
          </a:ln>
        </p:spPr>
      </p:pic>
      <p:sp>
        <p:nvSpPr>
          <p:cNvPr id="13" name="Pentagon 12"/>
          <p:cNvSpPr/>
          <p:nvPr/>
        </p:nvSpPr>
        <p:spPr>
          <a:xfrm>
            <a:off x="10375007" y="2260814"/>
            <a:ext cx="2699587" cy="1072506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Finalize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843" y="3839244"/>
            <a:ext cx="2699587" cy="14775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540" y="3839244"/>
            <a:ext cx="2609981" cy="14775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007" y="3839244"/>
            <a:ext cx="2644039" cy="147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37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Register New Version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5709431" cy="797141"/>
          </a:xfrm>
        </p:spPr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Register new version with Ambari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Provide the Repository Base URLs for new version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447" y="1327722"/>
            <a:ext cx="5776512" cy="6040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51798" y="1898720"/>
            <a:ext cx="5421456" cy="2059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04" y="4364180"/>
            <a:ext cx="2697480" cy="792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84" y="4336472"/>
            <a:ext cx="3017520" cy="914400"/>
          </a:xfrm>
          <a:prstGeom prst="rect">
            <a:avLst/>
          </a:prstGeom>
        </p:spPr>
      </p:pic>
      <p:sp>
        <p:nvSpPr>
          <p:cNvPr id="8" name="Pentagon 7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9" name="Pentagon 8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0" name="Pentagon 9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1" name="Pentagon 10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4616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Install Packages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sz="quarter" idx="10"/>
          </p:nvPr>
        </p:nvSpPr>
        <p:spPr>
          <a:xfrm>
            <a:off x="841494" y="5995025"/>
            <a:ext cx="13167360" cy="797141"/>
          </a:xfrm>
        </p:spPr>
        <p:txBody>
          <a:bodyPr/>
          <a:lstStyle/>
          <a:p>
            <a:r>
              <a:rPr lang="en-US" dirty="0" smtClean="0"/>
              <a:t>Click “Install Packages” to start the install of the version across hosts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6304" y="1883679"/>
            <a:ext cx="7822417" cy="31967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959" y="2660072"/>
            <a:ext cx="3194688" cy="1827414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367588" y="2854036"/>
            <a:ext cx="1577917" cy="1496292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7" name="Pentagon 6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8" name="Pentagon 7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9" name="Pentagon 8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0389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Upgrade </a:t>
            </a:r>
            <a:r>
              <a:rPr lang="en-US" dirty="0" smtClean="0"/>
              <a:t>Choice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6028560"/>
            <a:ext cx="13167360" cy="387798"/>
          </a:xfrm>
        </p:spPr>
        <p:txBody>
          <a:bodyPr/>
          <a:lstStyle/>
          <a:p>
            <a:r>
              <a:rPr lang="en-US"/>
              <a:t>Upgrade Options dialog gives you a choice of method: </a:t>
            </a:r>
            <a:r>
              <a:rPr lang="en-US" b="1"/>
              <a:t>Rolling</a:t>
            </a:r>
            <a:r>
              <a:rPr lang="en-US"/>
              <a:t> or </a:t>
            </a:r>
            <a:r>
              <a:rPr lang="en-US" b="1" smtClean="0"/>
              <a:t>Express</a:t>
            </a:r>
            <a:endParaRPr lang="en-US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096" y="1512202"/>
            <a:ext cx="5354867" cy="4279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167" y="2719939"/>
            <a:ext cx="3230880" cy="184404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381139" y="2939350"/>
            <a:ext cx="1577917" cy="1496292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9" name="Pentagon 8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0" name="Pentagon 9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1" name="Pentagon 10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1428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Choice: Rolling or Express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05" y="1518463"/>
            <a:ext cx="7233786" cy="57814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66528" y="4594550"/>
            <a:ext cx="6517380" cy="746760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10483909" y="4027334"/>
            <a:ext cx="2597173" cy="1912595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Checks indicate if an option is available</a:t>
            </a:r>
          </a:p>
        </p:txBody>
      </p:sp>
      <p:sp>
        <p:nvSpPr>
          <p:cNvPr id="7" name="Pentagon 6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8" name="Pentagon 7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9" name="Pentagon 8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0" name="Pentagon 9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86011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Choice: Rolling or Express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505" y="1518463"/>
            <a:ext cx="7233786" cy="578149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1199404" y="4820361"/>
            <a:ext cx="2596052" cy="179894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New options to handle failures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95456" y="5123015"/>
            <a:ext cx="3966864" cy="1283400"/>
          </a:xfrm>
          <a:prstGeom prst="rect">
            <a:avLst/>
          </a:prstGeom>
          <a:noFill/>
          <a:ln w="38100" cmpd="sng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8" name="Pentagon 7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9" name="Pentagon 8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0" name="Pentagon 9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28247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Tolerance Options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988665" y="1633358"/>
          <a:ext cx="10874686" cy="388315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687214"/>
                <a:gridCol w="6187472"/>
              </a:tblGrid>
              <a:tr h="445008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Tolerance Option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Description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</a:tr>
              <a:tr h="1572768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Skip all Service Check failures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Ambari will </a:t>
                      </a:r>
                      <a:r>
                        <a:rPr lang="en-US" sz="1900" b="1" dirty="0" smtClean="0"/>
                        <a:t>automatically skip any Service Check failures</a:t>
                      </a:r>
                      <a:r>
                        <a:rPr lang="en-US" sz="1900" dirty="0" smtClean="0"/>
                        <a:t> and complete the task without requiring user intervention to continue. After all the Service Checks have run in a task, you will be presented with summary of the failures and an option to continue the upgrade or pause.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</a:tr>
              <a:tr h="1865376"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Skip all Slave Component failures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1900" dirty="0" smtClean="0"/>
                        <a:t>Ambari will autom</a:t>
                      </a:r>
                      <a:r>
                        <a:rPr lang="en-US" sz="1900" b="1" dirty="0" smtClean="0"/>
                        <a:t>atically skip any Slave Component failures </a:t>
                      </a:r>
                      <a:r>
                        <a:rPr lang="en-US" sz="1900" dirty="0" smtClean="0"/>
                        <a:t>and complete the task of upgrading Slave components without requiring user intervention to continue. After all Slave Components have been upgraded, you will be presented with a summary of the failures and an option to continue the upgrade or pause.</a:t>
                      </a:r>
                      <a:endParaRPr lang="en-US" sz="1900" dirty="0"/>
                    </a:p>
                  </a:txBody>
                  <a:tcPr marL="109728" marR="109728" marT="54864" marB="54864"/>
                </a:tc>
              </a:tr>
            </a:tbl>
          </a:graphicData>
        </a:graphic>
      </p:graphicFrame>
      <p:sp>
        <p:nvSpPr>
          <p:cNvPr id="4" name="Pentagon 3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5" name="Pentagon 4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6" name="Pentagon 5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7" name="Pentagon 6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32409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Wizard Driven Experience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44517" y="4073237"/>
            <a:ext cx="4114703" cy="3048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0246" y="1835558"/>
            <a:ext cx="9602939" cy="5077860"/>
          </a:xfrm>
          <a:prstGeom prst="rect">
            <a:avLst/>
          </a:prstGeom>
          <a:ln>
            <a:noFill/>
          </a:ln>
        </p:spPr>
      </p:pic>
      <p:sp>
        <p:nvSpPr>
          <p:cNvPr id="10" name="Right Arrow 9"/>
          <p:cNvSpPr/>
          <p:nvPr/>
        </p:nvSpPr>
        <p:spPr>
          <a:xfrm>
            <a:off x="446387" y="3606801"/>
            <a:ext cx="2187089" cy="2239819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l"/>
            <a:r>
              <a:rPr lang="en-US" sz="1680" dirty="0">
                <a:solidFill>
                  <a:schemeClr val="tx2"/>
                </a:solidFill>
              </a:rPr>
              <a:t>With verification and validation</a:t>
            </a:r>
          </a:p>
        </p:txBody>
      </p:sp>
      <p:sp>
        <p:nvSpPr>
          <p:cNvPr id="12" name="Pentagon 11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13" name="Pentagon 12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14" name="Pentagon 13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15" name="Pentagon 14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>
              <a:alpha val="3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105465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Ambari Recent Releases</a:t>
            </a:r>
            <a:endParaRPr lang="en-US" dirty="0"/>
          </a:p>
        </p:txBody>
      </p:sp>
      <p:sp>
        <p:nvSpPr>
          <p:cNvPr id="3" name="Pentagon 2"/>
          <p:cNvSpPr/>
          <p:nvPr/>
        </p:nvSpPr>
        <p:spPr>
          <a:xfrm>
            <a:off x="1487605" y="3650647"/>
            <a:ext cx="11450473" cy="664691"/>
          </a:xfrm>
          <a:prstGeom prst="homePlate">
            <a:avLst/>
          </a:prstGeom>
          <a:solidFill>
            <a:schemeClr val="bg1">
              <a:lumMod val="10000"/>
              <a:lumOff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92351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8335" y="1802687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 err="1"/>
              <a:t>Ambari</a:t>
            </a:r>
            <a:r>
              <a:rPr lang="en-US" dirty="0"/>
              <a:t> </a:t>
            </a:r>
            <a:r>
              <a:rPr lang="en-US" noProof="0" dirty="0" smtClean="0"/>
              <a:t>2.2.0</a:t>
            </a:r>
            <a:endParaRPr lang="en-US" dirty="0" smtClean="0"/>
          </a:p>
          <a:p>
            <a:pPr algn="ctr" defTabSz="548731">
              <a:spcBef>
                <a:spcPct val="20000"/>
              </a:spcBef>
            </a:pPr>
            <a:r>
              <a:rPr lang="en-US" b="1" dirty="0" smtClean="0"/>
              <a:t>Dec 2015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261971" y="2899968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6319663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84376" y="1843540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/>
              <a:t>Ambari </a:t>
            </a:r>
            <a:r>
              <a:rPr lang="en-US" dirty="0" smtClean="0"/>
              <a:t>2.2.2</a:t>
            </a:r>
            <a:endParaRPr lang="en-US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Apr 2016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579076" y="2895289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415296" y="3731329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528043" y="1798008"/>
            <a:ext cx="2227271" cy="1097281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/>
              <a:t>Ambari </a:t>
            </a:r>
            <a:r>
              <a:rPr lang="en-US" dirty="0" smtClean="0"/>
              <a:t>2.4.0 </a:t>
            </a:r>
            <a:r>
              <a:rPr lang="en-US" b="1" dirty="0" smtClean="0"/>
              <a:t>GA</a:t>
            </a:r>
            <a:endParaRPr lang="en-US" b="1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Aug 2016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691267" y="2926202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>
          <a:xfrm rot="18596400">
            <a:off x="1557724" y="4804687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 </a:t>
            </a:r>
            <a:r>
              <a:rPr lang="en-US" sz="1600" b="1" dirty="0" smtClean="0">
                <a:solidFill>
                  <a:schemeClr val="tx2"/>
                </a:solidFill>
              </a:rPr>
              <a:t>Express Upgrade</a:t>
            </a:r>
          </a:p>
        </p:txBody>
      </p:sp>
      <p:sp>
        <p:nvSpPr>
          <p:cNvPr id="38" name="Right Arrow 37"/>
          <p:cNvSpPr/>
          <p:nvPr/>
        </p:nvSpPr>
        <p:spPr>
          <a:xfrm rot="18596400">
            <a:off x="4508294" y="4628133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 </a:t>
            </a:r>
            <a:r>
              <a:rPr lang="en-US" sz="1600" b="1" dirty="0" smtClean="0">
                <a:solidFill>
                  <a:schemeClr val="tx2"/>
                </a:solidFill>
              </a:rPr>
              <a:t>Grafana</a:t>
            </a:r>
          </a:p>
        </p:txBody>
      </p:sp>
      <p:sp>
        <p:nvSpPr>
          <p:cNvPr id="39" name="Right Arrow 38"/>
          <p:cNvSpPr/>
          <p:nvPr/>
        </p:nvSpPr>
        <p:spPr>
          <a:xfrm rot="18596400">
            <a:off x="7573065" y="4628132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2"/>
                </a:solidFill>
              </a:rPr>
              <a:t>Log Search TP</a:t>
            </a:r>
          </a:p>
        </p:txBody>
      </p:sp>
      <p:sp>
        <p:nvSpPr>
          <p:cNvPr id="16" name="Oval 15"/>
          <p:cNvSpPr/>
          <p:nvPr/>
        </p:nvSpPr>
        <p:spPr>
          <a:xfrm>
            <a:off x="11642567" y="3726650"/>
            <a:ext cx="551931" cy="518783"/>
          </a:xfrm>
          <a:prstGeom prst="ellipse">
            <a:avLst/>
          </a:prstGeom>
          <a:solidFill>
            <a:srgbClr val="69BE28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46" tIns="54873" rIns="109746" bIns="54873" rtlCol="0" anchor="ctr"/>
          <a:lstStyle/>
          <a:p>
            <a:pPr algn="ctr"/>
            <a:endParaRPr lang="en-US">
              <a:solidFill>
                <a:srgbClr val="595959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1910805" y="2926202"/>
            <a:ext cx="0" cy="8313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97169" y="1798008"/>
            <a:ext cx="2227271" cy="1097280"/>
          </a:xfrm>
          <a:prstGeom prst="rect">
            <a:avLst/>
          </a:prstGeom>
        </p:spPr>
        <p:txBody>
          <a:bodyPr vert="horz" wrap="none" lIns="109746" tIns="54873" rIns="109746" bIns="54873" rtlCol="0">
            <a:normAutofit/>
          </a:bodyPr>
          <a:lstStyle/>
          <a:p>
            <a:pPr algn="ctr" defTabSz="548731">
              <a:spcBef>
                <a:spcPct val="20000"/>
              </a:spcBef>
            </a:pPr>
            <a:r>
              <a:rPr lang="en-US" dirty="0" err="1"/>
              <a:t>Ambari</a:t>
            </a:r>
            <a:r>
              <a:rPr lang="en-US" dirty="0"/>
              <a:t> </a:t>
            </a:r>
            <a:r>
              <a:rPr lang="en-US" dirty="0" smtClean="0"/>
              <a:t>2.5.0 </a:t>
            </a:r>
            <a:r>
              <a:rPr lang="en-US" b="1" dirty="0" smtClean="0"/>
              <a:t>GA</a:t>
            </a:r>
            <a:endParaRPr lang="en-US" b="1" dirty="0"/>
          </a:p>
          <a:p>
            <a:pPr algn="ctr">
              <a:spcBef>
                <a:spcPct val="20000"/>
              </a:spcBef>
            </a:pPr>
            <a:r>
              <a:rPr lang="en-US" b="1" dirty="0" smtClean="0"/>
              <a:t>April 2017</a:t>
            </a:r>
          </a:p>
        </p:txBody>
      </p:sp>
      <p:sp>
        <p:nvSpPr>
          <p:cNvPr id="19" name="Right Arrow 18"/>
          <p:cNvSpPr/>
          <p:nvPr/>
        </p:nvSpPr>
        <p:spPr>
          <a:xfrm rot="18757816">
            <a:off x="10115960" y="4619323"/>
            <a:ext cx="2056677" cy="1306479"/>
          </a:xfrm>
          <a:prstGeom prst="rightArrow">
            <a:avLst>
              <a:gd name="adj1" fmla="val 60446"/>
              <a:gd name="adj2" fmla="val 50000"/>
            </a:avLst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dirty="0" smtClean="0">
                <a:solidFill>
                  <a:schemeClr val="tx2"/>
                </a:solidFill>
              </a:rPr>
              <a:t>Introduced</a:t>
            </a:r>
          </a:p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600" b="1" dirty="0" smtClean="0">
                <a:solidFill>
                  <a:schemeClr val="tx2"/>
                </a:solidFill>
              </a:rPr>
              <a:t>Hive LLAP GA</a:t>
            </a:r>
          </a:p>
        </p:txBody>
      </p:sp>
    </p:spTree>
    <p:extLst>
      <p:ext uri="{BB962C8B-B14F-4D97-AF65-F5344CB8AC3E}">
        <p14:creationId xmlns:p14="http://schemas.microsoft.com/office/powerpoint/2010/main" val="108883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Rolling Upgrade – Success!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21" y="1989379"/>
            <a:ext cx="12365891" cy="357362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9226782">
            <a:off x="5973073" y="5597237"/>
            <a:ext cx="2036569" cy="1496292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6" name="Pentagon 5"/>
          <p:cNvSpPr/>
          <p:nvPr/>
        </p:nvSpPr>
        <p:spPr>
          <a:xfrm>
            <a:off x="8258230" y="321178"/>
            <a:ext cx="1347568" cy="676350"/>
          </a:xfrm>
          <a:prstGeom prst="homePlate">
            <a:avLst/>
          </a:prstGeom>
          <a:solidFill>
            <a:schemeClr val="accent1">
              <a:alpha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Register</a:t>
            </a:r>
          </a:p>
        </p:txBody>
      </p:sp>
      <p:sp>
        <p:nvSpPr>
          <p:cNvPr id="7" name="Pentagon 6"/>
          <p:cNvSpPr/>
          <p:nvPr/>
        </p:nvSpPr>
        <p:spPr>
          <a:xfrm>
            <a:off x="9854152" y="321178"/>
            <a:ext cx="1347568" cy="676350"/>
          </a:xfrm>
          <a:prstGeom prst="homePlate">
            <a:avLst/>
          </a:prstGeom>
          <a:solidFill>
            <a:schemeClr val="accent1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Install</a:t>
            </a:r>
          </a:p>
        </p:txBody>
      </p:sp>
      <p:sp>
        <p:nvSpPr>
          <p:cNvPr id="8" name="Pentagon 7"/>
          <p:cNvSpPr/>
          <p:nvPr/>
        </p:nvSpPr>
        <p:spPr>
          <a:xfrm>
            <a:off x="11437282" y="321178"/>
            <a:ext cx="1347568" cy="676350"/>
          </a:xfrm>
          <a:prstGeom prst="homePlate">
            <a:avLst/>
          </a:prstGeom>
          <a:solidFill>
            <a:schemeClr val="accent1">
              <a:alpha val="3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Perform</a:t>
            </a:r>
          </a:p>
          <a:p>
            <a:pPr algn="ctr"/>
            <a:r>
              <a:rPr lang="en-US" sz="1680" dirty="0">
                <a:solidFill>
                  <a:schemeClr val="tx2"/>
                </a:solidFill>
              </a:rPr>
              <a:t>Upgrade</a:t>
            </a:r>
          </a:p>
        </p:txBody>
      </p:sp>
      <p:sp>
        <p:nvSpPr>
          <p:cNvPr id="9" name="Pentagon 8"/>
          <p:cNvSpPr/>
          <p:nvPr/>
        </p:nvSpPr>
        <p:spPr>
          <a:xfrm>
            <a:off x="12965745" y="321178"/>
            <a:ext cx="1347568" cy="67635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1680" dirty="0">
                <a:solidFill>
                  <a:schemeClr val="tx2"/>
                </a:solidFill>
              </a:rPr>
              <a:t>Finalize</a:t>
            </a:r>
          </a:p>
        </p:txBody>
      </p:sp>
    </p:spTree>
    <p:extLst>
      <p:ext uri="{BB962C8B-B14F-4D97-AF65-F5344CB8AC3E}">
        <p14:creationId xmlns:p14="http://schemas.microsoft.com/office/powerpoint/2010/main" val="21232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Extensibility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Extensibility Features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9327" y="2520155"/>
            <a:ext cx="10452839" cy="16348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54356" lvl="1" indent="-27813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  <a:tabLst>
                <a:tab pos="6858000" algn="l"/>
              </a:tabLst>
            </a:pPr>
            <a:r>
              <a:rPr lang="en-US" sz="2400" dirty="0">
                <a:solidFill>
                  <a:srgbClr val="1E1E1E"/>
                </a:solidFill>
                <a:latin typeface="Arial"/>
              </a:rPr>
              <a:t>To add new Services (ISV or otherwise) beyond </a:t>
            </a:r>
            <a:r>
              <a:rPr lang="en-US" sz="2400" dirty="0" smtClean="0">
                <a:solidFill>
                  <a:srgbClr val="1E1E1E"/>
                </a:solidFill>
                <a:latin typeface="Arial"/>
              </a:rPr>
              <a:t>Stack</a:t>
            </a:r>
            <a:endParaRPr lang="en-US" sz="2400" dirty="0">
              <a:solidFill>
                <a:srgbClr val="1E1E1E"/>
              </a:solidFill>
              <a:latin typeface="Arial"/>
            </a:endParaRPr>
          </a:p>
          <a:p>
            <a:pPr marL="554356" lvl="1" indent="-27813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>
                <a:solidFill>
                  <a:srgbClr val="1E1E1E"/>
                </a:solidFill>
                <a:latin typeface="Arial"/>
              </a:rPr>
              <a:t>To customize a Stack for customer specific environments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239324" y="4605187"/>
            <a:ext cx="10452840" cy="16348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54356" lvl="1" indent="-27813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>
                <a:solidFill>
                  <a:srgbClr val="1E1E1E"/>
                </a:solidFill>
                <a:latin typeface="Arial"/>
              </a:rPr>
              <a:t>To extend and customize the </a:t>
            </a:r>
            <a:r>
              <a:rPr lang="en-US" sz="2400" dirty="0" err="1">
                <a:solidFill>
                  <a:srgbClr val="1E1E1E"/>
                </a:solidFill>
                <a:latin typeface="Arial"/>
              </a:rPr>
              <a:t>Ambari</a:t>
            </a:r>
            <a:r>
              <a:rPr lang="en-US" sz="2400" dirty="0">
                <a:solidFill>
                  <a:srgbClr val="1E1E1E"/>
                </a:solidFill>
                <a:latin typeface="Arial"/>
              </a:rPr>
              <a:t> Web UI</a:t>
            </a:r>
          </a:p>
          <a:p>
            <a:pPr marL="554356" lvl="1" indent="-278130" fontAlgn="base"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sz="2400" dirty="0">
                <a:solidFill>
                  <a:srgbClr val="1E1E1E"/>
                </a:solidFill>
                <a:latin typeface="Arial"/>
              </a:rPr>
              <a:t>Add new capabilities, customize existing capabilities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613186" y="2520155"/>
            <a:ext cx="2626139" cy="16348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2"/>
                </a:solidFill>
                <a:latin typeface="Arial"/>
              </a:rPr>
              <a:t>Stacks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3186" y="4605187"/>
            <a:ext cx="2626139" cy="16348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80" b="1" dirty="0">
                <a:solidFill>
                  <a:schemeClr val="tx2"/>
                </a:solidFill>
                <a:latin typeface="Arial"/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158503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Ambari Extension Points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78458" y="2548853"/>
            <a:ext cx="2276513" cy="14715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/>
              <a:t>Ambari</a:t>
            </a:r>
          </a:p>
          <a:p>
            <a:pPr algn="ctr"/>
            <a:r>
              <a:rPr lang="en-US" sz="2640" b="1" dirty="0"/>
              <a:t>Server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94197" y="255308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11237973" y="273596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81750" y="2918847"/>
            <a:ext cx="1510162" cy="110574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b="1" dirty="0"/>
              <a:t>Ambari</a:t>
            </a:r>
          </a:p>
          <a:p>
            <a:pPr algn="ctr"/>
            <a:r>
              <a:rPr lang="en-US" sz="1680" b="1" dirty="0"/>
              <a:t>Agent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814813" y="2569930"/>
            <a:ext cx="2276513" cy="14715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b="1" dirty="0"/>
              <a:t>Ambari</a:t>
            </a:r>
          </a:p>
          <a:p>
            <a:pPr algn="ctr"/>
            <a:r>
              <a:rPr lang="en-US" sz="2640" b="1" dirty="0"/>
              <a:t>Web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34001" y="3658835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77777" y="3841715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21553" y="4013044"/>
            <a:ext cx="1241939" cy="708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/>
              <a:t>Stacks</a:t>
            </a:r>
          </a:p>
        </p:txBody>
      </p:sp>
      <p:sp>
        <p:nvSpPr>
          <p:cNvPr id="14" name="Rounded Rectangle 50"/>
          <p:cNvSpPr>
            <a:spLocks noChangeArrowheads="1"/>
          </p:cNvSpPr>
          <p:nvPr/>
        </p:nvSpPr>
        <p:spPr bwMode="auto">
          <a:xfrm>
            <a:off x="5590904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>
                <a:solidFill>
                  <a:srgbClr val="FFFFFF"/>
                </a:solidFill>
                <a:latin typeface="Courier" charset="0"/>
                <a:cs typeface="Courier" charset="0"/>
              </a:rPr>
              <a:t>java</a:t>
            </a:r>
          </a:p>
        </p:txBody>
      </p:sp>
      <p:sp>
        <p:nvSpPr>
          <p:cNvPr id="15" name="Rounded Rectangle 50"/>
          <p:cNvSpPr>
            <a:spLocks noChangeArrowheads="1"/>
          </p:cNvSpPr>
          <p:nvPr/>
        </p:nvSpPr>
        <p:spPr bwMode="auto">
          <a:xfrm>
            <a:off x="1327260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js</a:t>
            </a:r>
          </a:p>
        </p:txBody>
      </p:sp>
      <p:sp>
        <p:nvSpPr>
          <p:cNvPr id="16" name="Rounded Rectangle 50"/>
          <p:cNvSpPr>
            <a:spLocks noChangeArrowheads="1"/>
          </p:cNvSpPr>
          <p:nvPr/>
        </p:nvSpPr>
        <p:spPr bwMode="auto">
          <a:xfrm>
            <a:off x="10994196" y="387219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python</a:t>
            </a:r>
          </a:p>
        </p:txBody>
      </p:sp>
      <p:sp>
        <p:nvSpPr>
          <p:cNvPr id="17" name="Up-Down Arrow 16"/>
          <p:cNvSpPr/>
          <p:nvPr/>
        </p:nvSpPr>
        <p:spPr>
          <a:xfrm rot="5400000">
            <a:off x="4925504" y="2333033"/>
            <a:ext cx="318774" cy="198713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8" name="Up-Down Arrow 17"/>
          <p:cNvSpPr/>
          <p:nvPr/>
        </p:nvSpPr>
        <p:spPr>
          <a:xfrm rot="5400000">
            <a:off x="9515195" y="2006986"/>
            <a:ext cx="318774" cy="2639226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1" name="Left Arrow 20"/>
          <p:cNvSpPr/>
          <p:nvPr/>
        </p:nvSpPr>
        <p:spPr>
          <a:xfrm rot="5400000">
            <a:off x="2507536" y="4661864"/>
            <a:ext cx="919601" cy="1038797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2" name="TextBox 21"/>
          <p:cNvSpPr txBox="1"/>
          <p:nvPr/>
        </p:nvSpPr>
        <p:spPr>
          <a:xfrm>
            <a:off x="2206618" y="5794049"/>
            <a:ext cx="1462660" cy="1097280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Ambari Views</a:t>
            </a:r>
          </a:p>
        </p:txBody>
      </p:sp>
      <p:sp>
        <p:nvSpPr>
          <p:cNvPr id="23" name="Left Arrow 22"/>
          <p:cNvSpPr/>
          <p:nvPr/>
        </p:nvSpPr>
        <p:spPr>
          <a:xfrm rot="5400000">
            <a:off x="8414563" y="4661866"/>
            <a:ext cx="919601" cy="1038797"/>
          </a:xfrm>
          <a:prstGeom prst="lef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4" name="TextBox 23"/>
          <p:cNvSpPr txBox="1"/>
          <p:nvPr/>
        </p:nvSpPr>
        <p:spPr>
          <a:xfrm>
            <a:off x="8147021" y="5794050"/>
            <a:ext cx="1462660" cy="1097280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Ambari Stacks</a:t>
            </a:r>
          </a:p>
        </p:txBody>
      </p:sp>
    </p:spTree>
    <p:extLst>
      <p:ext uri="{BB962C8B-B14F-4D97-AF65-F5344CB8AC3E}">
        <p14:creationId xmlns:p14="http://schemas.microsoft.com/office/powerpoint/2010/main" val="71529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Stacks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Stacks</a:t>
            </a:r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Defines </a:t>
            </a:r>
            <a:r>
              <a:rPr lang="en-US" dirty="0"/>
              <a:t>a consistent </a:t>
            </a:r>
            <a:r>
              <a:rPr lang="en-US" dirty="0" smtClean="0"/>
              <a:t>Stack lifecycle interface </a:t>
            </a:r>
            <a:r>
              <a:rPr lang="en-US" dirty="0"/>
              <a:t>that can be extended</a:t>
            </a:r>
          </a:p>
          <a:p>
            <a:r>
              <a:rPr lang="en-US" dirty="0" smtClean="0"/>
              <a:t>Encapsulates Stack Versions, Services, Components, Dependencies, Cardinality, Configurations, Commands </a:t>
            </a:r>
          </a:p>
          <a:p>
            <a:r>
              <a:rPr lang="en-US" dirty="0" smtClean="0"/>
              <a:t>Dynamically </a:t>
            </a:r>
            <a:r>
              <a:rPr lang="en-US" dirty="0"/>
              <a:t>add Stack + Service </a:t>
            </a:r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4" name="Rounded Rectangle 3"/>
          <p:cNvSpPr>
            <a:spLocks noChangeAspect="1"/>
          </p:cNvSpPr>
          <p:nvPr/>
        </p:nvSpPr>
        <p:spPr>
          <a:xfrm>
            <a:off x="4328490" y="4385098"/>
            <a:ext cx="2414016" cy="1964503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</p:txBody>
      </p:sp>
      <p:pic>
        <p:nvPicPr>
          <p:cNvPr id="5" name="Picture 4" descr="horton_ambari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1580" y="4503015"/>
            <a:ext cx="562144" cy="562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7483" y="4771434"/>
            <a:ext cx="1097280" cy="384636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{rest}</a:t>
            </a:r>
          </a:p>
        </p:txBody>
      </p:sp>
      <p:sp>
        <p:nvSpPr>
          <p:cNvPr id="7" name="Up-Down Arrow 6"/>
          <p:cNvSpPr/>
          <p:nvPr/>
        </p:nvSpPr>
        <p:spPr>
          <a:xfrm rot="5400000">
            <a:off x="4096461" y="4604083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7483" y="5526818"/>
            <a:ext cx="1097280" cy="384636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&lt;</a:t>
            </a:r>
            <a:r>
              <a:rPr lang="en-US" sz="14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ambari</a:t>
            </a:r>
            <a:r>
              <a:rPr lang="en-US" sz="144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/>
                <a:cs typeface="Courier"/>
              </a:rPr>
              <a:t>-web&gt;</a:t>
            </a:r>
          </a:p>
        </p:txBody>
      </p:sp>
      <p:sp>
        <p:nvSpPr>
          <p:cNvPr id="9" name="Up-Down Arrow 8"/>
          <p:cNvSpPr/>
          <p:nvPr/>
        </p:nvSpPr>
        <p:spPr>
          <a:xfrm rot="5400000">
            <a:off x="4096462" y="5359281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6784884" y="4385098"/>
            <a:ext cx="3814728" cy="196450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E1E1E">
                  <a:lumMod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7734" y="5191368"/>
            <a:ext cx="1097280" cy="395712"/>
          </a:xfrm>
          <a:prstGeom prst="rect">
            <a:avLst/>
          </a:prstGeom>
        </p:spPr>
        <p:txBody>
          <a:bodyPr vert="horz" wrap="none" lIns="109728" tIns="54864" rIns="109728" bIns="54864" rtlCol="0">
            <a:normAutofit fontScale="92500" lnSpcReduction="10000"/>
          </a:bodyPr>
          <a:lstStyle/>
          <a:p>
            <a:pPr defTabSz="548640">
              <a:spcBef>
                <a:spcPct val="20000"/>
              </a:spcBef>
            </a:pPr>
            <a:r>
              <a:rPr lang="en-US" sz="2160" b="1" dirty="0">
                <a:solidFill>
                  <a:schemeClr val="accent1">
                    <a:lumMod val="75000"/>
                  </a:schemeClr>
                </a:solidFill>
              </a:rPr>
              <a:t>Stacks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8167314" y="4721842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HDFS</a:t>
            </a:r>
          </a:p>
        </p:txBody>
      </p:sp>
      <p:sp>
        <p:nvSpPr>
          <p:cNvPr id="13" name="Rounded Rectangle 12"/>
          <p:cNvSpPr>
            <a:spLocks noChangeAspect="1"/>
          </p:cNvSpPr>
          <p:nvPr/>
        </p:nvSpPr>
        <p:spPr>
          <a:xfrm>
            <a:off x="8971986" y="4721842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YARN</a:t>
            </a:r>
          </a:p>
        </p:txBody>
      </p:sp>
      <p:sp>
        <p:nvSpPr>
          <p:cNvPr id="14" name="Rounded Rectangle 13"/>
          <p:cNvSpPr>
            <a:spLocks noChangeAspect="1"/>
          </p:cNvSpPr>
          <p:nvPr/>
        </p:nvSpPr>
        <p:spPr>
          <a:xfrm>
            <a:off x="9764466" y="4722958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MR2</a:t>
            </a: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8167314" y="5181430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Hive</a:t>
            </a:r>
          </a:p>
        </p:txBody>
      </p:sp>
      <p:sp>
        <p:nvSpPr>
          <p:cNvPr id="16" name="Rounded Rectangle 15"/>
          <p:cNvSpPr>
            <a:spLocks noChangeAspect="1"/>
          </p:cNvSpPr>
          <p:nvPr/>
        </p:nvSpPr>
        <p:spPr>
          <a:xfrm>
            <a:off x="8971986" y="5640364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Pig</a:t>
            </a:r>
          </a:p>
        </p:txBody>
      </p:sp>
      <p:sp>
        <p:nvSpPr>
          <p:cNvPr id="17" name="Rounded Rectangle 16"/>
          <p:cNvSpPr>
            <a:spLocks noChangeAspect="1"/>
          </p:cNvSpPr>
          <p:nvPr/>
        </p:nvSpPr>
        <p:spPr>
          <a:xfrm>
            <a:off x="9764466" y="518254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accent1"/>
                </a:solidFill>
                <a:latin typeface="Calibri"/>
                <a:cs typeface="Calibri"/>
              </a:rPr>
              <a:t>Oozie</a:t>
            </a:r>
            <a:endParaRPr lang="en-US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1" name="Up-Down Arrow 20"/>
          <p:cNvSpPr/>
          <p:nvPr/>
        </p:nvSpPr>
        <p:spPr>
          <a:xfrm rot="5400000">
            <a:off x="6594509" y="5547953"/>
            <a:ext cx="318774" cy="727002"/>
          </a:xfrm>
          <a:prstGeom prst="upDownArrow">
            <a:avLst>
              <a:gd name="adj1" fmla="val 45892"/>
              <a:gd name="adj2" fmla="val 47358"/>
            </a:avLst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" dirty="0">
              <a:solidFill>
                <a:srgbClr val="1E1E1E"/>
              </a:solidFill>
              <a:latin typeface="Arial"/>
            </a:endParaRP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8971986" y="518254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accent1"/>
                </a:solidFill>
                <a:latin typeface="Calibri"/>
                <a:cs typeface="Calibri"/>
              </a:rPr>
              <a:t>HBase</a:t>
            </a:r>
            <a:endParaRPr lang="en-US" sz="1200" dirty="0">
              <a:solidFill>
                <a:schemeClr val="accent1"/>
              </a:solidFill>
              <a:latin typeface="Calibri"/>
              <a:cs typeface="Calibri"/>
            </a:endParaRP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9764466" y="5643250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Storm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8167314" y="5630926"/>
            <a:ext cx="682752" cy="38463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Calibri"/>
                <a:cs typeface="Calibri"/>
              </a:rPr>
              <a:t>Falcon</a:t>
            </a:r>
          </a:p>
        </p:txBody>
      </p:sp>
    </p:spTree>
    <p:extLst>
      <p:ext uri="{BB962C8B-B14F-4D97-AF65-F5344CB8AC3E}">
        <p14:creationId xmlns:p14="http://schemas.microsoft.com/office/powerpoint/2010/main" val="187068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Terminology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09383952"/>
              </p:ext>
            </p:extLst>
          </p:nvPr>
        </p:nvGraphicFramePr>
        <p:xfrm>
          <a:off x="733235" y="1373506"/>
          <a:ext cx="13163932" cy="569785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17657"/>
                <a:gridCol w="5758297"/>
                <a:gridCol w="4387978"/>
              </a:tblGrid>
              <a:tr h="504749"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Term</a:t>
                      </a:r>
                      <a:endParaRPr lang="en-US" sz="2600" dirty="0"/>
                    </a:p>
                  </a:txBody>
                  <a:tcPr marL="146266" marR="146266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Definition</a:t>
                      </a:r>
                      <a:endParaRPr lang="en-US" sz="2600" dirty="0"/>
                    </a:p>
                  </a:txBody>
                  <a:tcPr marL="146266" marR="146266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 smtClean="0"/>
                        <a:t>Examples</a:t>
                      </a:r>
                      <a:endParaRPr lang="en-US" sz="2600" dirty="0"/>
                    </a:p>
                  </a:txBody>
                  <a:tcPr marL="146266" marR="146266" marT="54864" marB="54864"/>
                </a:tc>
              </a:tr>
              <a:tr h="129797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STACK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Defines a set of Services,</a:t>
                      </a:r>
                      <a:r>
                        <a:rPr lang="en-US" sz="1700" baseline="0" dirty="0" smtClean="0"/>
                        <a:t> </a:t>
                      </a:r>
                      <a:r>
                        <a:rPr lang="en-US" sz="1700" dirty="0" smtClean="0"/>
                        <a:t>where to obtain the software packages and how to manage the lifecycle.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HDP-2.5,</a:t>
                      </a:r>
                      <a:r>
                        <a:rPr lang="en-US" sz="1700" baseline="0" dirty="0" smtClean="0"/>
                        <a:t> HDP-2.6 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</a:tr>
              <a:tr h="129797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SERVICE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Defines the Components that make-up the Service.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HDFS, YARN, HIVE, SPARK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</a:tr>
              <a:tr h="129797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COMPONENT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The building-blocks</a:t>
                      </a:r>
                      <a:r>
                        <a:rPr lang="en-US" sz="1700" baseline="0" dirty="0" smtClean="0"/>
                        <a:t> of a Service, that adhere to a certain lifecycle.</a:t>
                      </a:r>
                      <a:r>
                        <a:rPr lang="en-US" sz="1700" dirty="0" smtClean="0"/>
                        <a:t> 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NAMENODE, DATANODE, OOZIE_SERVER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</a:tr>
              <a:tr h="129797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CATEGORY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The category of Component.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MASTER, SLAVE,</a:t>
                      </a:r>
                      <a:r>
                        <a:rPr lang="en-US" sz="1700" baseline="0" dirty="0" smtClean="0"/>
                        <a:t> CLIENT</a:t>
                      </a:r>
                      <a:endParaRPr lang="en-US" sz="1700" dirty="0"/>
                    </a:p>
                  </a:txBody>
                  <a:tcPr marL="146266" marR="146266" marT="54864" marB="54864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898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Stack Mechanics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12885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Stacks define Services + Repos</a:t>
            </a:r>
          </a:p>
          <a:p>
            <a:pPr lvl="1"/>
            <a:r>
              <a:rPr lang="en-US" dirty="0" smtClean="0"/>
              <a:t>What is in the Stack, and where to get the bits</a:t>
            </a:r>
          </a:p>
          <a:p>
            <a:r>
              <a:rPr lang="en-US" dirty="0" smtClean="0"/>
              <a:t>Each Service has a definition</a:t>
            </a:r>
          </a:p>
          <a:p>
            <a:pPr lvl="1"/>
            <a:r>
              <a:rPr lang="en-US" dirty="0" smtClean="0"/>
              <a:t>What Components are part of the Service</a:t>
            </a:r>
          </a:p>
          <a:p>
            <a:r>
              <a:rPr lang="en-US" dirty="0" smtClean="0"/>
              <a:t>Each Service has defined lifecycle commands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tart, stop, status, install, configure</a:t>
            </a:r>
          </a:p>
          <a:p>
            <a:r>
              <a:rPr lang="en-US" dirty="0" smtClean="0"/>
              <a:t>Lifecycle is controlled via command scripts</a:t>
            </a:r>
          </a:p>
          <a:p>
            <a:r>
              <a:rPr lang="en-US" dirty="0" smtClean="0"/>
              <a:t>Ability to define “custom” commands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906833" y="5400955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SERVER</a:t>
            </a:r>
          </a:p>
        </p:txBody>
      </p:sp>
      <p:sp>
        <p:nvSpPr>
          <p:cNvPr id="6" name="Rounded Rectangle 5"/>
          <p:cNvSpPr>
            <a:spLocks noChangeAspect="1"/>
          </p:cNvSpPr>
          <p:nvPr/>
        </p:nvSpPr>
        <p:spPr>
          <a:xfrm>
            <a:off x="4540815" y="5149355"/>
            <a:ext cx="5084980" cy="2337276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1E1E1E">
                  <a:lumMod val="25000"/>
                </a:srgbClr>
              </a:solidFill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0532" y="5440909"/>
            <a:ext cx="1462660" cy="395712"/>
          </a:xfrm>
          <a:prstGeom prst="rect">
            <a:avLst/>
          </a:prstGeom>
        </p:spPr>
        <p:txBody>
          <a:bodyPr vert="horz" wrap="none" lIns="109728" tIns="54864" rIns="109728" bIns="54864" rtlCol="0">
            <a:no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880" b="1" dirty="0">
                <a:solidFill>
                  <a:schemeClr val="accent1">
                    <a:lumMod val="75000"/>
                  </a:schemeClr>
                </a:solidFill>
              </a:rPr>
              <a:t>Stack</a:t>
            </a:r>
          </a:p>
        </p:txBody>
      </p:sp>
      <p:sp>
        <p:nvSpPr>
          <p:cNvPr id="8" name="Rounded Rectangle 7"/>
          <p:cNvSpPr>
            <a:spLocks noChangeAspect="1"/>
          </p:cNvSpPr>
          <p:nvPr/>
        </p:nvSpPr>
        <p:spPr>
          <a:xfrm>
            <a:off x="7239741" y="6226066"/>
            <a:ext cx="2141195" cy="866810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Command Scripts</a:t>
            </a:r>
          </a:p>
        </p:txBody>
      </p:sp>
      <p:sp>
        <p:nvSpPr>
          <p:cNvPr id="9" name="Rounded Rectangle 8"/>
          <p:cNvSpPr>
            <a:spLocks noChangeAspect="1"/>
          </p:cNvSpPr>
          <p:nvPr/>
        </p:nvSpPr>
        <p:spPr>
          <a:xfrm>
            <a:off x="4781983" y="6226070"/>
            <a:ext cx="2141195" cy="868993"/>
          </a:xfrm>
          <a:prstGeom prst="roundRect">
            <a:avLst>
              <a:gd name="adj" fmla="val 3262"/>
            </a:avLst>
          </a:prstGeom>
          <a:noFill/>
          <a:ln w="28575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Service Definitions</a:t>
            </a: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>
          <a:xfrm>
            <a:off x="9996742" y="542937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1" name="Rounded Rectangle 10"/>
          <p:cNvSpPr>
            <a:spLocks noChangeAspect="1"/>
          </p:cNvSpPr>
          <p:nvPr/>
        </p:nvSpPr>
        <p:spPr>
          <a:xfrm>
            <a:off x="10240518" y="561225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2" name="Rounded Rectangle 11"/>
          <p:cNvSpPr>
            <a:spLocks noChangeAspect="1"/>
          </p:cNvSpPr>
          <p:nvPr/>
        </p:nvSpPr>
        <p:spPr>
          <a:xfrm>
            <a:off x="10484295" y="5795137"/>
            <a:ext cx="3217850" cy="1248334"/>
          </a:xfrm>
          <a:prstGeom prst="roundRect">
            <a:avLst>
              <a:gd name="adj" fmla="val 3262"/>
            </a:avLst>
          </a:prstGeom>
          <a:solidFill>
            <a:schemeClr val="bg1">
              <a:lumMod val="10000"/>
              <a:lumOff val="90000"/>
            </a:schemeClr>
          </a:solidFill>
          <a:ln w="28575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AMBARI</a:t>
            </a:r>
          </a:p>
          <a:p>
            <a:pPr algn="ctr" defTabSz="54864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1E1E1E">
                    <a:lumMod val="25000"/>
                  </a:srgbClr>
                </a:solidFill>
                <a:latin typeface="Calibri"/>
                <a:cs typeface="Calibri"/>
              </a:rPr>
              <a:t>AGENT/S</a:t>
            </a:r>
          </a:p>
        </p:txBody>
      </p:sp>
      <p:sp>
        <p:nvSpPr>
          <p:cNvPr id="13" name="Rounded Rectangle 50"/>
          <p:cNvSpPr>
            <a:spLocks noChangeArrowheads="1"/>
          </p:cNvSpPr>
          <p:nvPr/>
        </p:nvSpPr>
        <p:spPr bwMode="auto">
          <a:xfrm>
            <a:off x="8440934" y="7098707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python</a:t>
            </a:r>
          </a:p>
        </p:txBody>
      </p:sp>
      <p:sp>
        <p:nvSpPr>
          <p:cNvPr id="14" name="Rounded Rectangle 50"/>
          <p:cNvSpPr>
            <a:spLocks noChangeArrowheads="1"/>
          </p:cNvSpPr>
          <p:nvPr/>
        </p:nvSpPr>
        <p:spPr bwMode="auto">
          <a:xfrm>
            <a:off x="5948069" y="7109234"/>
            <a:ext cx="975106" cy="3048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sz="1200" b="1" dirty="0">
                <a:solidFill>
                  <a:srgbClr val="FFFFFF"/>
                </a:solidFill>
                <a:latin typeface="Courier" charset="0"/>
                <a:cs typeface="Courier" charset="0"/>
              </a:rPr>
              <a:t>xml</a:t>
            </a:r>
          </a:p>
        </p:txBody>
      </p:sp>
      <p:sp>
        <p:nvSpPr>
          <p:cNvPr id="15" name="Can 14"/>
          <p:cNvSpPr/>
          <p:nvPr/>
        </p:nvSpPr>
        <p:spPr>
          <a:xfrm>
            <a:off x="7756811" y="5275210"/>
            <a:ext cx="1167173" cy="839142"/>
          </a:xfrm>
          <a:prstGeom prst="can">
            <a:avLst/>
          </a:prstGeom>
          <a:noFill/>
          <a:ln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40" b="1" dirty="0">
                <a:solidFill>
                  <a:schemeClr val="accent1"/>
                </a:solidFill>
              </a:rPr>
              <a:t>Repos</a:t>
            </a:r>
          </a:p>
        </p:txBody>
      </p:sp>
    </p:spTree>
    <p:extLst>
      <p:ext uri="{BB962C8B-B14F-4D97-AF65-F5344CB8AC3E}">
        <p14:creationId xmlns:p14="http://schemas.microsoft.com/office/powerpoint/2010/main" val="50671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41493" y="3024917"/>
            <a:ext cx="13194792" cy="807913"/>
          </a:xfrm>
        </p:spPr>
        <p:txBody>
          <a:bodyPr/>
          <a:lstStyle/>
          <a:p>
            <a:r>
              <a:rPr lang="en-US" dirty="0" smtClean="0"/>
              <a:t>Smart </a:t>
            </a:r>
            <a:r>
              <a:rPr lang="en-US" dirty="0" err="1" smtClean="0"/>
              <a:t>Configs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494" y="674710"/>
            <a:ext cx="13167360" cy="484748"/>
          </a:xfrm>
        </p:spPr>
        <p:txBody>
          <a:bodyPr/>
          <a:lstStyle/>
          <a:p>
            <a:r>
              <a:rPr lang="en-US" dirty="0" smtClean="0"/>
              <a:t>Smart </a:t>
            </a:r>
            <a:r>
              <a:rPr lang="en-US" dirty="0" smtClean="0"/>
              <a:t>Configurations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7429049" cy="4487382"/>
          </a:xfrm>
        </p:spPr>
        <p:txBody>
          <a:bodyPr/>
          <a:lstStyle/>
          <a:p>
            <a:r>
              <a:rPr lang="en-US" dirty="0"/>
              <a:t>Take the guesswork out of cluster configuration</a:t>
            </a:r>
          </a:p>
          <a:p>
            <a:r>
              <a:rPr lang="en-US" dirty="0" smtClean="0"/>
              <a:t>Intuitive layout </a:t>
            </a:r>
            <a:r>
              <a:rPr lang="en-US" dirty="0"/>
              <a:t>and grouping of configurations</a:t>
            </a:r>
          </a:p>
          <a:p>
            <a:r>
              <a:rPr lang="en-US" dirty="0" smtClean="0"/>
              <a:t>Smart UI </a:t>
            </a:r>
            <a:r>
              <a:rPr lang="en-US" dirty="0"/>
              <a:t>controls to make it easier to set values</a:t>
            </a:r>
          </a:p>
          <a:p>
            <a:r>
              <a:rPr lang="en-US" dirty="0"/>
              <a:t>R</a:t>
            </a:r>
            <a:r>
              <a:rPr lang="en-US" dirty="0" smtClean="0"/>
              <a:t>ecommendations </a:t>
            </a:r>
            <a:r>
              <a:rPr lang="en-US" dirty="0"/>
              <a:t>and cross-service dependency </a:t>
            </a:r>
            <a:r>
              <a:rPr lang="en-US" dirty="0" smtClean="0"/>
              <a:t>checks</a:t>
            </a:r>
          </a:p>
          <a:p>
            <a:r>
              <a:rPr lang="en-US" dirty="0"/>
              <a:t>Take the guesswork out of cluster </a:t>
            </a:r>
            <a:r>
              <a:rPr lang="en-US" dirty="0" smtClean="0"/>
              <a:t>configuration</a:t>
            </a:r>
            <a:endParaRPr lang="en-US" dirty="0"/>
          </a:p>
          <a:p>
            <a:r>
              <a:rPr lang="en-US" dirty="0" smtClean="0"/>
              <a:t>Driven </a:t>
            </a:r>
            <a:r>
              <a:rPr lang="en-US" dirty="0"/>
              <a:t>by Stack definition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323" y="1752600"/>
            <a:ext cx="5514531" cy="5439332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Alerts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5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0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Views Framework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2853089"/>
          </a:xfrm>
        </p:spPr>
        <p:txBody>
          <a:bodyPr/>
          <a:lstStyle/>
          <a:p>
            <a:r>
              <a:rPr lang="en-US" dirty="0" smtClean="0"/>
              <a:t>Developers can extend the Ambari Web interface</a:t>
            </a:r>
            <a:endParaRPr lang="en-US" dirty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Views </a:t>
            </a:r>
            <a:r>
              <a:rPr lang="en-US" dirty="0"/>
              <a:t>expose custom UI features for </a:t>
            </a:r>
            <a:r>
              <a:rPr lang="en-US" dirty="0" smtClean="0"/>
              <a:t>Hadoop Services</a:t>
            </a:r>
          </a:p>
          <a:p>
            <a:pPr marL="342900" lvl="1" indent="-342900">
              <a:buFont typeface="Arial"/>
              <a:buChar char="•"/>
            </a:pPr>
            <a:endParaRPr lang="en-US" dirty="0"/>
          </a:p>
          <a:p>
            <a:r>
              <a:rPr lang="en-US" dirty="0"/>
              <a:t>Ambari Admins can entitle </a:t>
            </a:r>
            <a:r>
              <a:rPr lang="en-US" dirty="0" smtClean="0"/>
              <a:t>Views </a:t>
            </a:r>
            <a:r>
              <a:rPr lang="en-US" dirty="0"/>
              <a:t>to Ambari Web users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/>
              <a:t>Entitlements framework for </a:t>
            </a:r>
            <a:r>
              <a:rPr lang="en-US" dirty="0" smtClean="0"/>
              <a:t>controlling access to Views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72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29266" y="4225640"/>
            <a:ext cx="9741215" cy="1998224"/>
          </a:xfrm>
          <a:prstGeom prst="roundRect">
            <a:avLst>
              <a:gd name="adj" fmla="val 6864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80" b="1" kern="0" dirty="0">
                <a:solidFill>
                  <a:sysClr val="window" lastClr="FFFFFF"/>
                </a:solidFill>
                <a:latin typeface="Calibri"/>
              </a:rPr>
              <a:t>Views Framework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 Framework vs. Views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37371" y="2227416"/>
            <a:ext cx="4704774" cy="1998224"/>
          </a:xfrm>
          <a:prstGeom prst="roundRect">
            <a:avLst>
              <a:gd name="adj" fmla="val 6864"/>
            </a:avLst>
          </a:prstGeom>
          <a:solidFill>
            <a:srgbClr val="9BBB59">
              <a:lumMod val="75000"/>
              <a:alpha val="16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880" b="1" kern="0" dirty="0">
                <a:solidFill>
                  <a:sysClr val="window" lastClr="FFFFFF"/>
                </a:solidFill>
                <a:latin typeface="Calibri"/>
              </a:rPr>
              <a:t>Views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121180" y="4835237"/>
            <a:ext cx="3199482" cy="748146"/>
          </a:xfrm>
          <a:prstGeom prst="rightArrow">
            <a:avLst/>
          </a:prstGeom>
          <a:solidFill>
            <a:srgbClr val="E170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8" name="Right Arrow 7"/>
          <p:cNvSpPr/>
          <p:nvPr/>
        </p:nvSpPr>
        <p:spPr>
          <a:xfrm flipH="1">
            <a:off x="9052078" y="2884519"/>
            <a:ext cx="1699049" cy="748146"/>
          </a:xfrm>
          <a:prstGeom prst="rightArrow">
            <a:avLst/>
          </a:prstGeom>
          <a:solidFill>
            <a:schemeClr val="accent6">
              <a:alpha val="34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9" name="TextBox 8"/>
          <p:cNvSpPr txBox="1"/>
          <p:nvPr/>
        </p:nvSpPr>
        <p:spPr>
          <a:xfrm>
            <a:off x="130498" y="4920961"/>
            <a:ext cx="2234620" cy="480752"/>
          </a:xfrm>
          <a:prstGeom prst="rect">
            <a:avLst/>
          </a:prstGeom>
        </p:spPr>
        <p:txBody>
          <a:bodyPr vert="horz" wrap="non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/>
              <a:t>Core to Ambari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1126" y="2502134"/>
            <a:ext cx="2489477" cy="1510145"/>
          </a:xfrm>
          <a:prstGeom prst="rect">
            <a:avLst/>
          </a:prstGeom>
        </p:spPr>
        <p:txBody>
          <a:bodyPr vert="horz" wrap="square" lIns="109728" tIns="54864" rIns="109728" bIns="54864" rtlCol="0">
            <a:normAutofit/>
          </a:bodyPr>
          <a:lstStyle/>
          <a:p>
            <a:pPr algn="ctr" defTabSz="548640">
              <a:spcBef>
                <a:spcPct val="20000"/>
              </a:spcBef>
            </a:pPr>
            <a:r>
              <a:rPr lang="en-US" sz="2160" dirty="0">
                <a:solidFill>
                  <a:schemeClr val="bg1">
                    <a:lumMod val="25000"/>
                    <a:lumOff val="75000"/>
                  </a:schemeClr>
                </a:solidFill>
              </a:rPr>
              <a:t>Built by Hortonworks, Community, Partners</a:t>
            </a:r>
          </a:p>
        </p:txBody>
      </p:sp>
    </p:spTree>
    <p:extLst>
      <p:ext uri="{BB962C8B-B14F-4D97-AF65-F5344CB8AC3E}">
        <p14:creationId xmlns:p14="http://schemas.microsoft.com/office/powerpoint/2010/main" val="6408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Views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37146" y="1564180"/>
            <a:ext cx="5790156" cy="4491989"/>
            <a:chOff x="6362700" y="1511300"/>
            <a:chExt cx="3912650" cy="3035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62701" y="1511300"/>
              <a:ext cx="3882460" cy="16146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1651125"/>
              <a:ext cx="3912650" cy="289560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032526" y="6324600"/>
            <a:ext cx="5872226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400" b="1" dirty="0"/>
              <a:t>Capacity Scheduler</a:t>
            </a:r>
          </a:p>
          <a:p>
            <a:pPr algn="ctr"/>
            <a:r>
              <a:rPr lang="en-US" sz="2400" b="1" dirty="0"/>
              <a:t>“Queue Manager” View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5075" y="6324600"/>
            <a:ext cx="5872226" cy="1097280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pPr algn="ctr"/>
            <a:r>
              <a:rPr lang="en-US" sz="2400" b="1" dirty="0" smtClean="0"/>
              <a:t>Tez</a:t>
            </a:r>
            <a:endParaRPr lang="en-US" sz="2400" b="1" dirty="0"/>
          </a:p>
          <a:p>
            <a:pPr algn="ctr"/>
            <a:r>
              <a:rPr lang="en-US" sz="2400" b="1" dirty="0"/>
              <a:t>“Jobs”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526" y="1813560"/>
            <a:ext cx="6243222" cy="3977640"/>
          </a:xfrm>
          <a:prstGeom prst="rect">
            <a:avLst/>
          </a:prstGeom>
          <a:ln>
            <a:solidFill>
              <a:srgbClr val="69BE28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7441620" y="1440864"/>
            <a:ext cx="6262106" cy="34498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37147" y="1771100"/>
            <a:ext cx="6262106" cy="428506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6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/>
              <a:t>Serve client-side assets (such as HTML + JavaScript)</a:t>
            </a:r>
          </a:p>
          <a:p>
            <a:r>
              <a:rPr lang="en-US" dirty="0"/>
              <a:t>Expose server-side resources (such as REST endpoints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2308989" y="3251749"/>
            <a:ext cx="2953372" cy="2961425"/>
          </a:xfrm>
          <a:prstGeom prst="roundRect">
            <a:avLst>
              <a:gd name="adj" fmla="val 5699"/>
            </a:avLst>
          </a:prstGeom>
          <a:solidFill>
            <a:srgbClr val="EBF1DE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919749" y="4243982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VIEW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Client-side assets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(.js, html)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08989" y="3317291"/>
            <a:ext cx="2953372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AMBARI WEB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6361905" y="3251749"/>
            <a:ext cx="2953372" cy="2895883"/>
          </a:xfrm>
          <a:prstGeom prst="roundRect">
            <a:avLst>
              <a:gd name="adj" fmla="val 5699"/>
            </a:avLst>
          </a:prstGeom>
          <a:solidFill>
            <a:srgbClr val="EBF1DE"/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949449" y="4243982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VIEW</a:t>
            </a:r>
          </a:p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Server-side resources</a:t>
            </a:r>
          </a:p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(java)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61905" y="3382833"/>
            <a:ext cx="2953372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4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AMBARI SERVER</a:t>
            </a:r>
          </a:p>
        </p:txBody>
      </p:sp>
      <p:cxnSp>
        <p:nvCxnSpPr>
          <p:cNvPr id="33" name="Straight Connector 32"/>
          <p:cNvCxnSpPr>
            <a:stCxn id="28" idx="3"/>
            <a:endCxn id="31" idx="1"/>
          </p:cNvCxnSpPr>
          <p:nvPr/>
        </p:nvCxnSpPr>
        <p:spPr>
          <a:xfrm>
            <a:off x="4679276" y="5012909"/>
            <a:ext cx="2270172" cy="0"/>
          </a:xfrm>
          <a:prstGeom prst="line">
            <a:avLst/>
          </a:prstGeom>
          <a:ln>
            <a:solidFill>
              <a:srgbClr val="4F6228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62360" y="4675593"/>
            <a:ext cx="10995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40" dirty="0">
                <a:latin typeface="Courier"/>
                <a:cs typeface="Courier"/>
              </a:rPr>
              <a:t>{rest}</a:t>
            </a:r>
          </a:p>
        </p:txBody>
      </p:sp>
      <p:sp>
        <p:nvSpPr>
          <p:cNvPr id="35" name="Cloud 34"/>
          <p:cNvSpPr/>
          <p:nvPr/>
        </p:nvSpPr>
        <p:spPr>
          <a:xfrm>
            <a:off x="10094738" y="4233347"/>
            <a:ext cx="2146630" cy="1564874"/>
          </a:xfrm>
          <a:prstGeom prst="cloud">
            <a:avLst/>
          </a:prstGeom>
          <a:solidFill>
            <a:srgbClr val="EBF1DE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>
                <a:solidFill>
                  <a:srgbClr val="404040"/>
                </a:solidFill>
              </a:rPr>
              <a:t>Hadoop and other systems</a:t>
            </a:r>
          </a:p>
        </p:txBody>
      </p:sp>
      <p:cxnSp>
        <p:nvCxnSpPr>
          <p:cNvPr id="36" name="Straight Connector 35"/>
          <p:cNvCxnSpPr>
            <a:stCxn id="31" idx="3"/>
            <a:endCxn id="35" idx="2"/>
          </p:cNvCxnSpPr>
          <p:nvPr/>
        </p:nvCxnSpPr>
        <p:spPr>
          <a:xfrm>
            <a:off x="8708977" y="5012909"/>
            <a:ext cx="1392421" cy="2875"/>
          </a:xfrm>
          <a:prstGeom prst="line">
            <a:avLst/>
          </a:prstGeom>
          <a:ln>
            <a:solidFill>
              <a:srgbClr val="4F6228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View Delivery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Develop the View (just like you would for a Web App)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Package as a View (basically a WAR)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Deploy the View into Ambari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Admins create + configuration view instance(s) and give access to users + groups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938440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160" b="1" kern="0" dirty="0">
                <a:solidFill>
                  <a:sysClr val="window" lastClr="FFFFFF"/>
                </a:solidFill>
                <a:latin typeface="Calibri"/>
              </a:rPr>
              <a:t>Develop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6259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D</a:t>
            </a:r>
            <a:r>
              <a:rPr lang="en-US" sz="2160" b="1" kern="0" dirty="0" err="1">
                <a:solidFill>
                  <a:sysClr val="window" lastClr="FFFFFF"/>
                </a:solidFill>
                <a:latin typeface="Calibri"/>
              </a:rPr>
              <a:t>eploy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30683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Package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7" name="Straight Connector 6"/>
          <p:cNvCxnSpPr>
            <a:endCxn id="6" idx="1"/>
          </p:cNvCxnSpPr>
          <p:nvPr/>
        </p:nvCxnSpPr>
        <p:spPr>
          <a:xfrm>
            <a:off x="4697968" y="5641351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8" name="Straight Connector 7"/>
          <p:cNvCxnSpPr/>
          <p:nvPr/>
        </p:nvCxnSpPr>
        <p:spPr>
          <a:xfrm>
            <a:off x="6883543" y="5647147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  <p:sp>
        <p:nvSpPr>
          <p:cNvPr id="9" name="Rounded Rectangle 8"/>
          <p:cNvSpPr/>
          <p:nvPr/>
        </p:nvSpPr>
        <p:spPr>
          <a:xfrm>
            <a:off x="9508502" y="4872424"/>
            <a:ext cx="1759528" cy="1537854"/>
          </a:xfrm>
          <a:prstGeom prst="roundRect">
            <a:avLst>
              <a:gd name="adj" fmla="val 11262"/>
            </a:avLst>
          </a:prstGeom>
          <a:solidFill>
            <a:srgbClr val="9BBB59">
              <a:lumMod val="75000"/>
            </a:srgb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2640" b="1" kern="0" dirty="0">
                <a:solidFill>
                  <a:sysClr val="window" lastClr="FFFFFF"/>
                </a:solidFill>
                <a:latin typeface="Calibri"/>
              </a:rPr>
              <a:t>Create Instance(s)</a:t>
            </a:r>
            <a:endParaRPr lang="en-US" sz="2160" b="1" kern="0" dirty="0">
              <a:solidFill>
                <a:sysClr val="window" lastClr="FFFFFF"/>
              </a:solidFill>
              <a:latin typeface="Calibri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075786" y="5620172"/>
            <a:ext cx="432715" cy="0"/>
          </a:xfrm>
          <a:prstGeom prst="line">
            <a:avLst/>
          </a:prstGeom>
          <a:noFill/>
          <a:ln w="25400" cap="flat" cmpd="sng" algn="ctr">
            <a:solidFill>
              <a:schemeClr val="accent3">
                <a:lumMod val="50000"/>
              </a:schemeClr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9189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Versions and Instances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r>
              <a:rPr lang="en-US" dirty="0"/>
              <a:t>Deploy multiple versions and create multiple instances of a view</a:t>
            </a:r>
          </a:p>
          <a:p>
            <a:r>
              <a:rPr lang="en-US" dirty="0"/>
              <a:t>Manage accessibility and </a:t>
            </a:r>
            <a:r>
              <a:rPr lang="en-US" dirty="0" smtClean="0"/>
              <a:t>usage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946" y="3249868"/>
            <a:ext cx="809244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Choice of Deployment Model</a:t>
            </a:r>
            <a:endParaRPr lang="en-US" dirty="0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825115"/>
          </a:xfrm>
        </p:spPr>
        <p:txBody>
          <a:bodyPr/>
          <a:lstStyle/>
          <a:p>
            <a:r>
              <a:rPr lang="en-US" dirty="0"/>
              <a:t>For Hadoop Operators:</a:t>
            </a:r>
          </a:p>
          <a:p>
            <a:pPr lvl="1"/>
            <a:r>
              <a:rPr lang="en-US" dirty="0"/>
              <a:t>Deploy Views in an Ambari Server that is managing a Hadoop cluster</a:t>
            </a:r>
          </a:p>
          <a:p>
            <a:r>
              <a:rPr lang="en-US" dirty="0"/>
              <a:t>For Data Workers:</a:t>
            </a:r>
          </a:p>
          <a:p>
            <a:pPr lvl="1"/>
            <a:r>
              <a:rPr lang="en-US" dirty="0"/>
              <a:t>Run Views in a “standalone” Ambari 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66793" y="3858396"/>
            <a:ext cx="5971309" cy="32835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grpSp>
        <p:nvGrpSpPr>
          <p:cNvPr id="5" name="Group 4"/>
          <p:cNvGrpSpPr/>
          <p:nvPr/>
        </p:nvGrpSpPr>
        <p:grpSpPr>
          <a:xfrm>
            <a:off x="4202085" y="4483461"/>
            <a:ext cx="1018153" cy="977730"/>
            <a:chOff x="1344722" y="3542334"/>
            <a:chExt cx="848461" cy="814775"/>
          </a:xfrm>
        </p:grpSpPr>
        <p:sp>
          <p:nvSpPr>
            <p:cNvPr id="6" name="Rounded Rectangle 5"/>
            <p:cNvSpPr>
              <a:spLocks noChangeAspect="1"/>
            </p:cNvSpPr>
            <p:nvPr/>
          </p:nvSpPr>
          <p:spPr>
            <a:xfrm>
              <a:off x="1344722" y="3542334"/>
              <a:ext cx="848461" cy="814775"/>
            </a:xfrm>
            <a:prstGeom prst="roundRect">
              <a:avLst>
                <a:gd name="adj" fmla="val 3262"/>
              </a:avLst>
            </a:prstGeom>
            <a:solidFill>
              <a:schemeClr val="bg1">
                <a:lumMod val="25000"/>
                <a:lumOff val="75000"/>
              </a:schemeClr>
            </a:solidFill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 anchorCtr="0"/>
            <a:lstStyle/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Ambari</a:t>
              </a:r>
            </a:p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Server</a:t>
              </a:r>
            </a:p>
          </p:txBody>
        </p:sp>
        <p:pic>
          <p:nvPicPr>
            <p:cNvPr id="7" name="Picture 6" descr="horton_ambari_ico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5610" y="3573806"/>
              <a:ext cx="186884" cy="186884"/>
            </a:xfrm>
            <a:prstGeom prst="rect">
              <a:avLst/>
            </a:prstGeom>
          </p:spPr>
        </p:pic>
      </p:grpSp>
      <p:sp>
        <p:nvSpPr>
          <p:cNvPr id="8" name="Rounded Rectangle 7"/>
          <p:cNvSpPr>
            <a:spLocks noChangeAspect="1"/>
          </p:cNvSpPr>
          <p:nvPr/>
        </p:nvSpPr>
        <p:spPr>
          <a:xfrm>
            <a:off x="5749263" y="4483461"/>
            <a:ext cx="3912526" cy="977730"/>
          </a:xfrm>
          <a:prstGeom prst="roundRect">
            <a:avLst>
              <a:gd name="adj" fmla="val 5758"/>
            </a:avLst>
          </a:prstGeom>
          <a:solidFill>
            <a:schemeClr val="accent1"/>
          </a:solidFill>
          <a:ln w="28575" cmpd="sng">
            <a:solidFill>
              <a:srgbClr val="69BE2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0486" algn="ctr"/>
            <a:r>
              <a:rPr lang="en-US" sz="1920" b="1" dirty="0">
                <a:solidFill>
                  <a:srgbClr val="FFFFFF"/>
                </a:solidFill>
                <a:latin typeface="Calibri"/>
                <a:cs typeface="Calibri"/>
              </a:rPr>
              <a:t>HADOOP</a:t>
            </a:r>
          </a:p>
          <a:p>
            <a:pPr marL="70486" algn="ctr"/>
            <a:r>
              <a:rPr lang="en-US" sz="1440" dirty="0">
                <a:solidFill>
                  <a:srgbClr val="FFFFFF"/>
                </a:solidFill>
                <a:latin typeface="Calibri"/>
                <a:cs typeface="Calibri"/>
              </a:rPr>
              <a:t>Store &amp; Process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276" y="4543034"/>
            <a:ext cx="430324" cy="3220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664199" y="5972534"/>
            <a:ext cx="1018153" cy="977730"/>
            <a:chOff x="1344722" y="3542334"/>
            <a:chExt cx="848461" cy="814775"/>
          </a:xfrm>
        </p:grpSpPr>
        <p:sp>
          <p:nvSpPr>
            <p:cNvPr id="11" name="Rounded Rectangle 10"/>
            <p:cNvSpPr>
              <a:spLocks noChangeAspect="1"/>
            </p:cNvSpPr>
            <p:nvPr/>
          </p:nvSpPr>
          <p:spPr>
            <a:xfrm>
              <a:off x="1344722" y="3542334"/>
              <a:ext cx="848461" cy="814775"/>
            </a:xfrm>
            <a:prstGeom prst="roundRect">
              <a:avLst>
                <a:gd name="adj" fmla="val 3262"/>
              </a:avLst>
            </a:prstGeom>
            <a:solidFill>
              <a:schemeClr val="bg1">
                <a:lumMod val="25000"/>
                <a:lumOff val="75000"/>
              </a:schemeClr>
            </a:solidFill>
            <a:ln w="2857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 anchorCtr="0"/>
            <a:lstStyle/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Ambari</a:t>
              </a:r>
            </a:p>
            <a:p>
              <a:pPr algn="ctr"/>
              <a:r>
                <a:rPr lang="en-US" sz="1440" b="1" dirty="0">
                  <a:solidFill>
                    <a:schemeClr val="bg1">
                      <a:lumMod val="25000"/>
                    </a:schemeClr>
                  </a:solidFill>
                  <a:latin typeface="Arial"/>
                  <a:cs typeface="Arial"/>
                </a:rPr>
                <a:t>Server</a:t>
              </a:r>
            </a:p>
          </p:txBody>
        </p:sp>
        <p:pic>
          <p:nvPicPr>
            <p:cNvPr id="12" name="Picture 11" descr="horton_ambari_icon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5610" y="3573806"/>
              <a:ext cx="186884" cy="186884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3620664" y="4671560"/>
            <a:ext cx="692257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4" name="TextBox 13"/>
          <p:cNvSpPr txBox="1"/>
          <p:nvPr/>
        </p:nvSpPr>
        <p:spPr>
          <a:xfrm>
            <a:off x="1761383" y="4070455"/>
            <a:ext cx="1859280" cy="1783295"/>
          </a:xfrm>
          <a:prstGeom prst="rect">
            <a:avLst/>
          </a:prstGeom>
        </p:spPr>
        <p:txBody>
          <a:bodyPr vert="horz" wrap="square" lIns="109728" tIns="54864" rIns="109728" bIns="54864" rtlCol="0">
            <a:noAutofit/>
          </a:bodyPr>
          <a:lstStyle/>
          <a:p>
            <a:pPr defTabSz="548640">
              <a:spcBef>
                <a:spcPct val="20000"/>
              </a:spcBef>
            </a:pPr>
            <a:r>
              <a:rPr lang="en-US" sz="2640" b="1" dirty="0">
                <a:solidFill>
                  <a:srgbClr val="1E1E1E"/>
                </a:solidFill>
              </a:rPr>
              <a:t>Operators </a:t>
            </a:r>
            <a:r>
              <a:rPr lang="en-US" sz="2640" dirty="0">
                <a:solidFill>
                  <a:srgbClr val="1E1E1E"/>
                </a:solidFill>
              </a:rPr>
              <a:t>manage the cluster, </a:t>
            </a:r>
            <a:r>
              <a:rPr lang="en-US" sz="2640" b="1" dirty="0">
                <a:solidFill>
                  <a:srgbClr val="1E1E1E"/>
                </a:solidFill>
              </a:rPr>
              <a:t>may have Views </a:t>
            </a:r>
            <a:r>
              <a:rPr lang="en-US" sz="2640" dirty="0">
                <a:solidFill>
                  <a:srgbClr val="1E1E1E"/>
                </a:solidFill>
              </a:rPr>
              <a:t>deployed</a:t>
            </a:r>
          </a:p>
        </p:txBody>
      </p:sp>
      <p:sp>
        <p:nvSpPr>
          <p:cNvPr id="15" name="Right Arrow 14"/>
          <p:cNvSpPr/>
          <p:nvPr/>
        </p:nvSpPr>
        <p:spPr>
          <a:xfrm flipH="1">
            <a:off x="9603599" y="4671560"/>
            <a:ext cx="809106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16" name="TextBox 15"/>
          <p:cNvSpPr txBox="1"/>
          <p:nvPr/>
        </p:nvSpPr>
        <p:spPr>
          <a:xfrm>
            <a:off x="10412705" y="4329628"/>
            <a:ext cx="1903121" cy="2992398"/>
          </a:xfrm>
          <a:prstGeom prst="rect">
            <a:avLst/>
          </a:prstGeom>
        </p:spPr>
        <p:txBody>
          <a:bodyPr vert="horz" wrap="square" lIns="109728" tIns="54864" rIns="109728" bIns="54864" rtlCol="0">
            <a:normAutofit/>
          </a:bodyPr>
          <a:lstStyle/>
          <a:p>
            <a:pPr>
              <a:spcBef>
                <a:spcPct val="20000"/>
              </a:spcBef>
            </a:pPr>
            <a:r>
              <a:rPr lang="en-US" sz="2160" b="1" dirty="0">
                <a:solidFill>
                  <a:srgbClr val="1E1E1E"/>
                </a:solidFill>
              </a:rPr>
              <a:t>Data Workers </a:t>
            </a:r>
            <a:r>
              <a:rPr lang="en-US" sz="2160" dirty="0">
                <a:solidFill>
                  <a:srgbClr val="1E1E1E"/>
                </a:solidFill>
              </a:rPr>
              <a:t>use the cluster and use </a:t>
            </a:r>
            <a:r>
              <a:rPr lang="en-US" sz="2640" dirty="0">
                <a:solidFill>
                  <a:srgbClr val="1E1E1E"/>
                </a:solidFill>
              </a:rPr>
              <a:t>a “standalone” Ambari </a:t>
            </a:r>
            <a:r>
              <a:rPr lang="en-US" sz="2160" dirty="0">
                <a:solidFill>
                  <a:srgbClr val="1E1E1E"/>
                </a:solidFill>
              </a:rPr>
              <a:t>Server </a:t>
            </a:r>
            <a:r>
              <a:rPr lang="en-US" sz="2160" b="1" dirty="0">
                <a:solidFill>
                  <a:srgbClr val="1E1E1E"/>
                </a:solidFill>
              </a:rPr>
              <a:t>for Views</a:t>
            </a:r>
          </a:p>
        </p:txBody>
      </p:sp>
      <p:sp>
        <p:nvSpPr>
          <p:cNvPr id="17" name="Right Arrow 16"/>
          <p:cNvSpPr/>
          <p:nvPr/>
        </p:nvSpPr>
        <p:spPr>
          <a:xfrm flipH="1">
            <a:off x="9603599" y="6179144"/>
            <a:ext cx="809106" cy="631546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40" dirty="0"/>
              <a:t> </a:t>
            </a:r>
          </a:p>
        </p:txBody>
      </p:sp>
      <p:cxnSp>
        <p:nvCxnSpPr>
          <p:cNvPr id="18" name="Straight Connector 17"/>
          <p:cNvCxnSpPr>
            <a:stCxn id="6" idx="3"/>
            <a:endCxn id="8" idx="1"/>
          </p:cNvCxnSpPr>
          <p:nvPr/>
        </p:nvCxnSpPr>
        <p:spPr>
          <a:xfrm>
            <a:off x="5220238" y="4972326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20238" y="5121978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0238" y="4809240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8794223" y="5725703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9096751" y="5725703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944351" y="5725702"/>
            <a:ext cx="52902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4754985" y="5251524"/>
            <a:ext cx="288330" cy="3834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  <p:sp>
        <p:nvSpPr>
          <p:cNvPr id="25" name="Can 24"/>
          <p:cNvSpPr/>
          <p:nvPr/>
        </p:nvSpPr>
        <p:spPr>
          <a:xfrm>
            <a:off x="9315269" y="6810690"/>
            <a:ext cx="288330" cy="383479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40"/>
          </a:p>
        </p:txBody>
      </p:sp>
    </p:spTree>
    <p:extLst>
      <p:ext uri="{BB962C8B-B14F-4D97-AF65-F5344CB8AC3E}">
        <p14:creationId xmlns:p14="http://schemas.microsoft.com/office/powerpoint/2010/main" val="18645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41494" y="673132"/>
            <a:ext cx="13167360" cy="484748"/>
          </a:xfrm>
        </p:spPr>
        <p:txBody>
          <a:bodyPr/>
          <a:lstStyle/>
          <a:p>
            <a:r>
              <a:rPr lang="en-US" dirty="0" smtClean="0"/>
              <a:t>What’s New in </a:t>
            </a:r>
            <a:r>
              <a:rPr lang="en-US" dirty="0" err="1" smtClean="0"/>
              <a:t>Ambari</a:t>
            </a:r>
            <a:r>
              <a:rPr lang="en-US" dirty="0" smtClean="0"/>
              <a:t> 2.4 and </a:t>
            </a:r>
            <a:r>
              <a:rPr lang="en-US" dirty="0" err="1" smtClean="0"/>
              <a:t>Ambari</a:t>
            </a:r>
            <a:r>
              <a:rPr lang="en-US" dirty="0" smtClean="0"/>
              <a:t> 2.5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841493" y="2305049"/>
            <a:ext cx="6265136" cy="4936594"/>
          </a:xfrm>
        </p:spPr>
        <p:txBody>
          <a:bodyPr>
            <a:noAutofit/>
          </a:bodyPr>
          <a:lstStyle/>
          <a:p>
            <a:r>
              <a:rPr lang="en-US" sz="2000" dirty="0"/>
              <a:t>Add/Remove Journal Nodes </a:t>
            </a:r>
            <a:r>
              <a:rPr lang="en-US" sz="2000" dirty="0" smtClean="0"/>
              <a:t>(AMBARI-7748)</a:t>
            </a:r>
          </a:p>
          <a:p>
            <a:r>
              <a:rPr lang="en-US" sz="2000" dirty="0"/>
              <a:t>Service Auto-Start (AMBARI</a:t>
            </a:r>
            <a:r>
              <a:rPr lang="en-US" sz="2000" dirty="0" smtClean="0"/>
              <a:t>-2330)</a:t>
            </a:r>
            <a:endParaRPr lang="en-US" sz="2000" dirty="0"/>
          </a:p>
          <a:p>
            <a:r>
              <a:rPr lang="en-US" sz="2000" dirty="0"/>
              <a:t>Configuration Change Communication(</a:t>
            </a:r>
            <a:r>
              <a:rPr lang="en-US" sz="2000" dirty="0" smtClean="0"/>
              <a:t>AMBARI-19572)</a:t>
            </a:r>
            <a:endParaRPr lang="en-US" sz="2000" dirty="0"/>
          </a:p>
          <a:p>
            <a:r>
              <a:rPr lang="en-US" sz="2000" dirty="0"/>
              <a:t>HDFS </a:t>
            </a:r>
            <a:r>
              <a:rPr lang="en-US" sz="2000" dirty="0" err="1"/>
              <a:t>TopN</a:t>
            </a:r>
            <a:r>
              <a:rPr lang="en-US" sz="2000" dirty="0"/>
              <a:t> User &amp; </a:t>
            </a:r>
            <a:r>
              <a:rPr lang="en-US" sz="2000" dirty="0" smtClean="0"/>
              <a:t>Operation Visualization (AMBARI-19320)</a:t>
            </a:r>
          </a:p>
          <a:p>
            <a:r>
              <a:rPr lang="en-US" sz="2000" dirty="0"/>
              <a:t>Download All Client Configurations(</a:t>
            </a:r>
            <a:r>
              <a:rPr lang="en-US" sz="2000" dirty="0" smtClean="0"/>
              <a:t>AMBARI-19275)</a:t>
            </a:r>
          </a:p>
          <a:p>
            <a:r>
              <a:rPr lang="en-US" sz="2000" dirty="0" smtClean="0"/>
              <a:t>Built</a:t>
            </a:r>
            <a:r>
              <a:rPr lang="en-US" sz="2000" dirty="0"/>
              <a:t>-In SNMP MIB (</a:t>
            </a:r>
            <a:r>
              <a:rPr lang="en-US" sz="2000" dirty="0" smtClean="0"/>
              <a:t>AMBARI-19257)</a:t>
            </a:r>
          </a:p>
          <a:p>
            <a:r>
              <a:rPr lang="en-US" sz="2000" dirty="0"/>
              <a:t>DB Inconsistency Self-Healing(</a:t>
            </a:r>
            <a:r>
              <a:rPr lang="en-US" sz="2000" dirty="0" smtClean="0"/>
              <a:t>AMBARI-18990)</a:t>
            </a:r>
          </a:p>
          <a:p>
            <a:r>
              <a:rPr lang="en-US" sz="2000" dirty="0"/>
              <a:t>Log Search TP Update(</a:t>
            </a:r>
            <a:r>
              <a:rPr lang="en-US" sz="2000" dirty="0" smtClean="0"/>
              <a:t>AMBARI-18817)</a:t>
            </a:r>
          </a:p>
          <a:p>
            <a:r>
              <a:rPr lang="en-US" sz="2000" dirty="0" smtClean="0"/>
              <a:t>Ignore </a:t>
            </a:r>
            <a:r>
              <a:rPr lang="en-US" sz="2000" dirty="0"/>
              <a:t>Host Pre-Check when Adding a </a:t>
            </a:r>
            <a:r>
              <a:rPr lang="en-US" sz="2000" dirty="0" smtClean="0"/>
              <a:t>Host (AMBARI-18817)</a:t>
            </a:r>
          </a:p>
          <a:p>
            <a:endParaRPr lang="en-US" sz="20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608054" y="2303439"/>
            <a:ext cx="6400800" cy="668512"/>
          </a:xfrm>
        </p:spPr>
        <p:txBody>
          <a:bodyPr>
            <a:noAutofit/>
          </a:bodyPr>
          <a:lstStyle/>
          <a:p>
            <a:r>
              <a:rPr lang="en-US" sz="2000" dirty="0" smtClean="0"/>
              <a:t>Operational Audit Logging (</a:t>
            </a:r>
            <a:r>
              <a:rPr lang="en-US" sz="2000" dirty="0"/>
              <a:t>AMBARI</a:t>
            </a:r>
            <a:r>
              <a:rPr lang="en-US" sz="2000" dirty="0" smtClean="0"/>
              <a:t>-15241)</a:t>
            </a:r>
          </a:p>
          <a:p>
            <a:r>
              <a:rPr lang="en-US" sz="2000" dirty="0" smtClean="0"/>
              <a:t>Role-Based Access Control (AMBARI-13977)</a:t>
            </a:r>
          </a:p>
          <a:p>
            <a:r>
              <a:rPr lang="en-US" sz="2000" dirty="0" smtClean="0"/>
              <a:t>Automated Setup of Ambari Kerberos (AMBARI-15561)</a:t>
            </a:r>
          </a:p>
          <a:p>
            <a:r>
              <a:rPr lang="en-US" sz="2000" dirty="0" smtClean="0"/>
              <a:t>Automated Setup of Ambari Proxy User (AMBARI-15561)</a:t>
            </a:r>
          </a:p>
          <a:p>
            <a:r>
              <a:rPr lang="en-US" sz="2000" dirty="0" smtClean="0"/>
              <a:t>Customizable Host Reg. SSH Port (AMBARI-13450)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1493" y="1794674"/>
            <a:ext cx="6400800" cy="377026"/>
          </a:xfrm>
        </p:spPr>
        <p:txBody>
          <a:bodyPr/>
          <a:lstStyle/>
          <a:p>
            <a:r>
              <a:rPr lang="en-US" dirty="0" smtClean="0"/>
              <a:t>Core 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7608054" y="1794674"/>
            <a:ext cx="6400800" cy="377026"/>
          </a:xfrm>
        </p:spPr>
        <p:txBody>
          <a:bodyPr/>
          <a:lstStyle/>
          <a:p>
            <a:r>
              <a:rPr lang="en-US" dirty="0" smtClean="0"/>
              <a:t>Security Features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 rot="10800000">
            <a:off x="13161814" y="1"/>
            <a:ext cx="734293" cy="796636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13896107" y="796638"/>
            <a:ext cx="734293" cy="796636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/>
          <p:cNvSpPr/>
          <p:nvPr/>
        </p:nvSpPr>
        <p:spPr>
          <a:xfrm>
            <a:off x="13896107" y="1"/>
            <a:ext cx="734293" cy="796636"/>
          </a:xfrm>
          <a:prstGeom prst="rtTriangl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883953">
            <a:off x="13657717" y="398951"/>
            <a:ext cx="914400" cy="3348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vert="horz" wrap="none" lIns="91440" tIns="45720" rIns="91440" bIns="45720" rtlCol="0">
            <a:no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APRIL</a:t>
            </a:r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7608054" y="5473412"/>
            <a:ext cx="6400800" cy="1240490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411480" indent="-411480" algn="l" defTabSz="54864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Char char="Ã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View URLs (AMBARI-15821), View Refresh (AMBARI-15682)</a:t>
            </a:r>
          </a:p>
          <a:p>
            <a:r>
              <a:rPr lang="en-US" sz="2000" dirty="0" smtClean="0"/>
              <a:t>Inherit Cluster Permissions (AMBARI-16177)</a:t>
            </a:r>
          </a:p>
          <a:p>
            <a:r>
              <a:rPr lang="en-US" sz="2000" dirty="0" smtClean="0"/>
              <a:t>Remote Cluster Registration (AMBARI-16274)</a:t>
            </a:r>
            <a:endParaRPr lang="en-US" sz="2000" dirty="0"/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7608054" y="4963035"/>
            <a:ext cx="6400800" cy="377026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548640" rtl="0" eaLnBrk="1" fontAlgn="base" hangingPunct="1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 2" pitchFamily="18" charset="2"/>
              <a:buNone/>
              <a:defRPr sz="2800" b="1" kern="1200">
                <a:solidFill>
                  <a:schemeClr val="accent5"/>
                </a:solidFill>
                <a:latin typeface="+mn-lt"/>
                <a:ea typeface="ヒラギノ角ゴ Pro W3" charset="-128"/>
                <a:cs typeface="ヒラギノ角ゴ Pro W3" charset="-128"/>
              </a:defRPr>
            </a:lvl1pPr>
            <a:lvl2pPr marL="891540" indent="-342900" algn="l" defTabSz="548640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2pPr>
            <a:lvl3pPr marL="137160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92024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4pPr>
            <a:lvl5pPr marL="2468880" indent="-274320" algn="l" defTabSz="54864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Views Framework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9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2712422"/>
            <a:ext cx="13194792" cy="1077218"/>
          </a:xfrm>
        </p:spPr>
        <p:txBody>
          <a:bodyPr/>
          <a:lstStyle/>
          <a:p>
            <a:r>
              <a:rPr lang="en-US" dirty="0" smtClean="0"/>
              <a:t>What’s New and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2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Full Visibility into Cluster Health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1006429"/>
          </a:xfrm>
        </p:spPr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Centralized </a:t>
            </a:r>
            <a:r>
              <a:rPr lang="en-US" dirty="0"/>
              <a:t>management of </a:t>
            </a:r>
            <a:r>
              <a:rPr lang="en-US" dirty="0" smtClean="0"/>
              <a:t>Health Alerts</a:t>
            </a:r>
          </a:p>
          <a:p>
            <a:pPr marL="411480" indent="-411480">
              <a:buFont typeface="Arial"/>
              <a:buChar char="•"/>
            </a:pPr>
            <a:r>
              <a:rPr lang="en-US" dirty="0" smtClean="0"/>
              <a:t>Pre-defined alerts, configured </a:t>
            </a:r>
            <a:r>
              <a:rPr lang="en-US" dirty="0"/>
              <a:t>by </a:t>
            </a:r>
            <a:r>
              <a:rPr lang="en-US" dirty="0" smtClean="0"/>
              <a:t>default on cluster install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7792" y="2969395"/>
            <a:ext cx="8830487" cy="4362440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529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What’s Next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743589"/>
          </a:xfrm>
        </p:spPr>
        <p:txBody>
          <a:bodyPr/>
          <a:lstStyle/>
          <a:p>
            <a:r>
              <a:rPr lang="en-US" dirty="0"/>
              <a:t>Modular Deployment of Services &amp; Components </a:t>
            </a:r>
            <a:endParaRPr lang="en-US" dirty="0" smtClean="0"/>
          </a:p>
          <a:p>
            <a:r>
              <a:rPr lang="en-US" dirty="0"/>
              <a:t>Configuration Management: Allow for configuration changes without a service </a:t>
            </a:r>
            <a:r>
              <a:rPr lang="en-US" dirty="0" smtClean="0"/>
              <a:t>restart</a:t>
            </a:r>
          </a:p>
          <a:p>
            <a:r>
              <a:rPr lang="en-US" dirty="0"/>
              <a:t>Configuration changes applied using rolling restart of </a:t>
            </a:r>
            <a:r>
              <a:rPr lang="en-US" dirty="0" smtClean="0"/>
              <a:t>masters</a:t>
            </a:r>
          </a:p>
          <a:p>
            <a:r>
              <a:rPr lang="en-US" dirty="0"/>
              <a:t>Spark integration with </a:t>
            </a:r>
            <a:r>
              <a:rPr lang="en-US" dirty="0" smtClean="0"/>
              <a:t>AMS</a:t>
            </a:r>
          </a:p>
          <a:p>
            <a:r>
              <a:rPr lang="en-US" dirty="0"/>
              <a:t>Support Amazon AWS KMS for storing master keys of Ranger KMS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18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 More About Apache Ambari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431107839"/>
              </p:ext>
            </p:extLst>
          </p:nvPr>
        </p:nvGraphicFramePr>
        <p:xfrm>
          <a:off x="841375" y="1752601"/>
          <a:ext cx="13166726" cy="5398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4398"/>
                <a:gridCol w="9272328"/>
              </a:tblGrid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Resource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Apache Ambari Project Page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3"/>
                        </a:rPr>
                        <a:t>http://ambari.apache.org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Ambari Project Wiki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4"/>
                        </a:rPr>
                        <a:t>https://cwiki.apache.org/confluence/display/AMBARI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Ambari Project JIRA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5"/>
                        </a:rPr>
                        <a:t>https://issues.apache.org/jira/browse/AMBARI</a:t>
                      </a:r>
                      <a:endParaRPr 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1114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Stacks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6"/>
                        </a:rPr>
                        <a:t>https://cwiki.apache.org/confluence/pages/viewpage.action?pageId=38571133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Blueprints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7"/>
                        </a:rPr>
                        <a:t>https://cwiki.apache.org/confluence/display/AMBARI/Blueprints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  <a:tr h="713975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Views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tx1"/>
                          </a:solidFill>
                          <a:hlinkClick r:id="rId8"/>
                        </a:rPr>
                        <a:t>https://cwiki.apache.org/confluence/display/AMBARI/Views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1888" marR="121888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62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41493" y="2712422"/>
            <a:ext cx="13194792" cy="1077218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48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Customizing Alerts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11480" indent="-411480">
              <a:buFont typeface="Arial"/>
              <a:buChar char="•"/>
            </a:pPr>
            <a:r>
              <a:rPr lang="en-US" dirty="0" smtClean="0"/>
              <a:t>Control thresholds, check intervals and response text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188" y="2429301"/>
            <a:ext cx="8707971" cy="4777696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  <p:sp>
        <p:nvSpPr>
          <p:cNvPr id="4" name="Right Arrow 3"/>
          <p:cNvSpPr/>
          <p:nvPr/>
        </p:nvSpPr>
        <p:spPr>
          <a:xfrm>
            <a:off x="2506009" y="4818149"/>
            <a:ext cx="845107" cy="87283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t" anchorCtr="0"/>
          <a:lstStyle/>
          <a:p>
            <a:pPr algn="l"/>
            <a:endParaRPr lang="en-US" sz="264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Configuring the Check 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1494" y="1752600"/>
            <a:ext cx="13167360" cy="387798"/>
          </a:xfrm>
        </p:spPr>
        <p:txBody>
          <a:bodyPr/>
          <a:lstStyle/>
          <a:p>
            <a:r>
              <a:rPr lang="en-US" dirty="0"/>
              <a:t>Set globally for all alerts, or override for </a:t>
            </a:r>
            <a:r>
              <a:rPr lang="en-US" dirty="0" smtClean="0"/>
              <a:t>a specific alert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996" y="3181183"/>
            <a:ext cx="4243857" cy="267158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447867" y="4337011"/>
            <a:ext cx="1705973" cy="968991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Global Setting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817" y="3026544"/>
            <a:ext cx="4431198" cy="280061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flipH="1">
            <a:off x="10633088" y="5055901"/>
            <a:ext cx="1705973" cy="968991"/>
          </a:xfrm>
          <a:prstGeom prst="right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>
            <a:noAutofit/>
          </a:bodyPr>
          <a:lstStyle/>
          <a:p>
            <a:pPr algn="ctr">
              <a:lnSpc>
                <a:spcPct val="85000"/>
              </a:lnSpc>
              <a:spcBef>
                <a:spcPts val="600"/>
              </a:spcBef>
            </a:pPr>
            <a:r>
              <a:rPr lang="en-US" sz="1400" dirty="0" smtClean="0">
                <a:solidFill>
                  <a:schemeClr val="tx2"/>
                </a:solidFill>
              </a:rPr>
              <a:t>Alert Override</a:t>
            </a:r>
          </a:p>
        </p:txBody>
      </p:sp>
    </p:spTree>
    <p:extLst>
      <p:ext uri="{BB962C8B-B14F-4D97-AF65-F5344CB8AC3E}">
        <p14:creationId xmlns:p14="http://schemas.microsoft.com/office/powerpoint/2010/main" val="144044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Ambari Alerting System</a:t>
            </a:r>
            <a:endParaRPr lang="en-US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4294967295"/>
          </p:nvPr>
        </p:nvSpPr>
        <p:spPr>
          <a:xfrm>
            <a:off x="841494" y="1272576"/>
            <a:ext cx="6147697" cy="5946775"/>
          </a:xfrm>
        </p:spPr>
        <p:txBody>
          <a:bodyPr>
            <a:normAutofit/>
          </a:bodyPr>
          <a:lstStyle/>
          <a:p>
            <a:pPr marL="548640" indent="-548640">
              <a:buFont typeface="+mj-lt"/>
              <a:buAutoNum type="arabicPeriod"/>
            </a:pPr>
            <a:r>
              <a:rPr lang="en-US" dirty="0" smtClean="0"/>
              <a:t>User creates or modifies cluster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reads alert definitions from Stack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sends alert definitions to Agents and Agent schedules instance checks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Agents reports alert instance status in the heartbeat</a:t>
            </a:r>
          </a:p>
          <a:p>
            <a:pPr marL="548640" indent="-548640">
              <a:buFont typeface="+mj-lt"/>
              <a:buAutoNum type="arabicPeriod"/>
            </a:pPr>
            <a:r>
              <a:rPr lang="en-US" dirty="0" smtClean="0"/>
              <a:t>Ambari responds to alert instance status changes and dispatches notifications (if applicable)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>
          <a:xfrm>
            <a:off x="8249583" y="2063212"/>
            <a:ext cx="2418395" cy="181260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Server</a:t>
            </a:r>
          </a:p>
        </p:txBody>
      </p:sp>
      <p:sp>
        <p:nvSpPr>
          <p:cNvPr id="12" name="Oval 11"/>
          <p:cNvSpPr/>
          <p:nvPr/>
        </p:nvSpPr>
        <p:spPr>
          <a:xfrm>
            <a:off x="7371006" y="2368038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1</a:t>
            </a:r>
          </a:p>
        </p:txBody>
      </p:sp>
      <p:cxnSp>
        <p:nvCxnSpPr>
          <p:cNvPr id="13" name="Straight Arrow Connector 12"/>
          <p:cNvCxnSpPr>
            <a:stCxn id="12" idx="6"/>
          </p:cNvCxnSpPr>
          <p:nvPr/>
        </p:nvCxnSpPr>
        <p:spPr>
          <a:xfrm>
            <a:off x="7904407" y="2634738"/>
            <a:ext cx="345176" cy="6638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5" idx="0"/>
            <a:endCxn id="5" idx="2"/>
          </p:cNvCxnSpPr>
          <p:nvPr/>
        </p:nvCxnSpPr>
        <p:spPr>
          <a:xfrm flipH="1" flipV="1">
            <a:off x="9458781" y="3875818"/>
            <a:ext cx="3966" cy="1207252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192080" y="4245964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2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0675909" y="3562552"/>
            <a:ext cx="1668034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1250787" y="327450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25" name="Rounded Rectangle 24"/>
          <p:cNvSpPr>
            <a:spLocks noChangeAspect="1"/>
          </p:cNvSpPr>
          <p:nvPr/>
        </p:nvSpPr>
        <p:spPr>
          <a:xfrm>
            <a:off x="8249583" y="5083069"/>
            <a:ext cx="2426327" cy="1813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Stack definition</a:t>
            </a:r>
          </a:p>
          <a:p>
            <a:pPr algn="ctr"/>
            <a:r>
              <a:rPr lang="en-US" sz="2400" dirty="0" err="1">
                <a:solidFill>
                  <a:schemeClr val="tx2"/>
                </a:solidFill>
                <a:latin typeface="Arial"/>
                <a:cs typeface="Arial"/>
              </a:rPr>
              <a:t>alerts.json</a:t>
            </a:r>
            <a:endParaRPr lang="en-US" sz="24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cxnSp>
        <p:nvCxnSpPr>
          <p:cNvPr id="17" name="Elbow Connector 16"/>
          <p:cNvCxnSpPr>
            <a:stCxn id="5" idx="0"/>
            <a:endCxn id="22" idx="2"/>
          </p:cNvCxnSpPr>
          <p:nvPr/>
        </p:nvCxnSpPr>
        <p:spPr>
          <a:xfrm rot="5400000" flipH="1" flipV="1">
            <a:off x="10221234" y="1033660"/>
            <a:ext cx="267100" cy="1792007"/>
          </a:xfrm>
          <a:prstGeom prst="bentConnector2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1250787" y="1529412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24" name="Rounded Rectangle 23"/>
          <p:cNvSpPr>
            <a:spLocks noChangeAspect="1"/>
          </p:cNvSpPr>
          <p:nvPr/>
        </p:nvSpPr>
        <p:spPr>
          <a:xfrm>
            <a:off x="12343944" y="2608028"/>
            <a:ext cx="1587488" cy="118983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 anchorCtr="0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Ambari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Arial"/>
                <a:cs typeface="Arial"/>
              </a:rPr>
              <a:t>Agent(s)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667977" y="2912781"/>
            <a:ext cx="1711334" cy="21349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11250787" y="2646080"/>
            <a:ext cx="533400" cy="53340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109728" bIns="109728" rtlCol="0" anchor="ctr" anchorCtr="0"/>
          <a:lstStyle/>
          <a:p>
            <a:pPr algn="ctr"/>
            <a:r>
              <a:rPr lang="en-US" sz="2640" dirty="0">
                <a:solidFill>
                  <a:schemeClr val="tx2"/>
                </a:solidFill>
              </a:rPr>
              <a:t>3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1784188" y="1796113"/>
            <a:ext cx="714222" cy="0"/>
          </a:xfrm>
          <a:prstGeom prst="straightConnector1">
            <a:avLst/>
          </a:prstGeom>
          <a:ln w="12700">
            <a:solidFill>
              <a:schemeClr val="accent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498409" y="1395799"/>
            <a:ext cx="1097280" cy="800629"/>
          </a:xfrm>
          <a:prstGeom prst="rect">
            <a:avLst/>
          </a:prstGeom>
        </p:spPr>
        <p:txBody>
          <a:bodyPr vert="horz" wrap="none" lIns="109728" tIns="109728" rIns="109728" bIns="109728" rtlCol="0">
            <a:noAutofit/>
          </a:bodyPr>
          <a:lstStyle/>
          <a:p>
            <a:r>
              <a:rPr lang="en-US" sz="1440" dirty="0">
                <a:latin typeface="Courier"/>
                <a:cs typeface="Courier"/>
              </a:rPr>
              <a:t>email</a:t>
            </a:r>
          </a:p>
          <a:p>
            <a:r>
              <a:rPr lang="en-US" sz="1440" dirty="0" err="1">
                <a:latin typeface="Courier"/>
                <a:cs typeface="Courier"/>
              </a:rPr>
              <a:t>snmp</a:t>
            </a:r>
            <a:endParaRPr lang="en-US" sz="144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3925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 Presentation Template">
  <a:themeElements>
    <a:clrScheme name="Custom 13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3B8640"/>
      </a:hlink>
      <a:folHlink>
        <a:srgbClr val="3B86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1"/>
          </a:solidFill>
        </a:ln>
        <a:effectLst/>
      </a:spPr>
      <a:bodyPr lIns="182880" tIns="182880" rIns="182880" bIns="182880" rtlCol="0" anchor="ctr" anchorCtr="0">
        <a:no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>
            <a:solidFill>
              <a:schemeClr val="tx2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ctr" anchorCtr="0">
        <a:spAutoFit/>
      </a:bodyPr>
      <a:lstStyle>
        <a:defPPr algn="ctr">
          <a:lnSpc>
            <a:spcPct val="85000"/>
          </a:lnSpc>
          <a:spcBef>
            <a:spcPts val="600"/>
          </a:spcBef>
          <a:defRPr sz="28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Hortonworks_Template 16X9.pptx" id="{BA511AAC-F244-4003-8140-B98C4C919BCE}" vid="{F3B0942D-24C1-45D3-BAE2-29B991ED087C}"/>
    </a:ext>
  </a:extLst>
</a:theme>
</file>

<file path=ppt/theme/theme2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ortonworks">
      <a:dk1>
        <a:sysClr val="windowText" lastClr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Hortonworks_Template 16X9</Template>
  <TotalTime>4890</TotalTime>
  <Words>2304</Words>
  <Application>Microsoft Macintosh PowerPoint</Application>
  <PresentationFormat>Custom</PresentationFormat>
  <Paragraphs>576</Paragraphs>
  <Slides>62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Hortonworks Presentation Template</vt:lpstr>
      <vt:lpstr>Apache Ambari Overview</vt:lpstr>
      <vt:lpstr>Agenda</vt:lpstr>
      <vt:lpstr>What is Apache Ambari?</vt:lpstr>
      <vt:lpstr>Ambari Recent Releases</vt:lpstr>
      <vt:lpstr>Ambari Alerts</vt:lpstr>
      <vt:lpstr>Full Visibility into Cluster Health</vt:lpstr>
      <vt:lpstr>Customizing Alerts</vt:lpstr>
      <vt:lpstr>Configuring the Check Count</vt:lpstr>
      <vt:lpstr>Ambari Alerting System</vt:lpstr>
      <vt:lpstr>Ambari Metrics</vt:lpstr>
      <vt:lpstr>Ambari Metrics</vt:lpstr>
      <vt:lpstr>Metrics Collection</vt:lpstr>
      <vt:lpstr>Ambari Metrics + Grafana: Introduced with Ambari 2.2</vt:lpstr>
      <vt:lpstr>Ambari Blueprints</vt:lpstr>
      <vt:lpstr>Before Ambari</vt:lpstr>
      <vt:lpstr>Ambari Blueprints</vt:lpstr>
      <vt:lpstr>Ambari Stacks + Blueprints Together</vt:lpstr>
      <vt:lpstr>Blueprints API</vt:lpstr>
      <vt:lpstr>Example: Single-Node Cluster</vt:lpstr>
      <vt:lpstr>Security Setup</vt:lpstr>
      <vt:lpstr>Authentication</vt:lpstr>
      <vt:lpstr>Kerberos</vt:lpstr>
      <vt:lpstr>Automated Kerberos Security Setup</vt:lpstr>
      <vt:lpstr>Role-Based Access Control (RBAC)</vt:lpstr>
      <vt:lpstr>Role-Based Access Control</vt:lpstr>
      <vt:lpstr>Managing Cluster Roles</vt:lpstr>
      <vt:lpstr>Managing Cluster Roles</vt:lpstr>
      <vt:lpstr>Automated Cluster Upgrade</vt:lpstr>
      <vt:lpstr>Automated Cluster Upgrade Terminology</vt:lpstr>
      <vt:lpstr>Automated Upgrade: Rolling or Express Choice</vt:lpstr>
      <vt:lpstr>Automated Upgrade Choice: Rolling or Express</vt:lpstr>
      <vt:lpstr>Automated Upgrade: High-Level Process</vt:lpstr>
      <vt:lpstr>Register New Version</vt:lpstr>
      <vt:lpstr>Install Packages</vt:lpstr>
      <vt:lpstr>Upgrade Choice</vt:lpstr>
      <vt:lpstr>Upgrade Choice: Rolling or Express</vt:lpstr>
      <vt:lpstr>Upgrade Choice: Rolling or Express</vt:lpstr>
      <vt:lpstr>Upgrade Tolerance Options</vt:lpstr>
      <vt:lpstr>Wizard Driven Experience</vt:lpstr>
      <vt:lpstr>Rolling Upgrade – Success!</vt:lpstr>
      <vt:lpstr>Ambari Extensibility</vt:lpstr>
      <vt:lpstr>Extensibility Features</vt:lpstr>
      <vt:lpstr>Anatomy of Ambari Extension Points</vt:lpstr>
      <vt:lpstr>Ambari Stacks</vt:lpstr>
      <vt:lpstr>Ambari Stacks</vt:lpstr>
      <vt:lpstr>Stack Terminology</vt:lpstr>
      <vt:lpstr>Stack Mechanics</vt:lpstr>
      <vt:lpstr>Smart Configs</vt:lpstr>
      <vt:lpstr>Smart Configurations</vt:lpstr>
      <vt:lpstr>Ambari Views</vt:lpstr>
      <vt:lpstr>Ambari Views Framework</vt:lpstr>
      <vt:lpstr>Views Framework vs. Views</vt:lpstr>
      <vt:lpstr>Example Views</vt:lpstr>
      <vt:lpstr>View Components</vt:lpstr>
      <vt:lpstr>View Delivery</vt:lpstr>
      <vt:lpstr>Versions and Instances</vt:lpstr>
      <vt:lpstr>Choice of Deployment Model</vt:lpstr>
      <vt:lpstr>What’s New in Ambari 2.4 and Ambari 2.5</vt:lpstr>
      <vt:lpstr>What’s New and Next</vt:lpstr>
      <vt:lpstr>What’s Next</vt:lpstr>
      <vt:lpstr>Learn More About Apache Ambari</vt:lpstr>
      <vt:lpstr>Thank You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Ambari</dc:title>
  <dc:subject/>
  <dc:creator/>
  <cp:keywords/>
  <dc:description/>
  <cp:lastModifiedBy>Pallav Kulshreshtha</cp:lastModifiedBy>
  <cp:revision>1670</cp:revision>
  <cp:lastPrinted>2016-09-14T02:25:25Z</cp:lastPrinted>
  <dcterms:created xsi:type="dcterms:W3CDTF">2016-03-01T16:53:27Z</dcterms:created>
  <dcterms:modified xsi:type="dcterms:W3CDTF">2017-04-12T11:15:58Z</dcterms:modified>
  <cp:category/>
</cp:coreProperties>
</file>